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sldIdLst>
    <p:sldId id="257" r:id="rId2"/>
    <p:sldId id="264" r:id="rId3"/>
    <p:sldId id="279" r:id="rId4"/>
    <p:sldId id="265" r:id="rId5"/>
    <p:sldId id="266" r:id="rId6"/>
    <p:sldId id="268" r:id="rId7"/>
    <p:sldId id="272" r:id="rId8"/>
    <p:sldId id="275" r:id="rId9"/>
    <p:sldId id="269" r:id="rId10"/>
    <p:sldId id="276" r:id="rId11"/>
    <p:sldId id="277" r:id="rId12"/>
    <p:sldId id="270" r:id="rId13"/>
    <p:sldId id="280" r:id="rId14"/>
    <p:sldId id="278" r:id="rId15"/>
    <p:sldId id="274" r:id="rId16"/>
  </p:sldIdLst>
  <p:sldSz cx="12192000" cy="6858000"/>
  <p:notesSz cx="6858000" cy="9144000"/>
  <p:embeddedFontLst>
    <p:embeddedFont>
      <p:font typeface="Noto Sans KR Bold" panose="020B0800000000000000" pitchFamily="34" charset="-127"/>
      <p:bold r:id="rId17"/>
    </p:embeddedFont>
    <p:embeddedFont>
      <p:font typeface="Noto Sans KR Medium" panose="020B0600000000000000" pitchFamily="34" charset="-127"/>
      <p:regular r:id="rId18"/>
    </p:embeddedFont>
    <p:embeddedFont>
      <p:font typeface="Noto Sans KR Regular" panose="020B0500000000000000" pitchFamily="34" charset="-127"/>
      <p:regular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F7FC"/>
    <a:srgbClr val="184D94"/>
    <a:srgbClr val="C6DBF6"/>
    <a:srgbClr val="2574DB"/>
    <a:srgbClr val="8FB7ED"/>
    <a:srgbClr val="F5D8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931" autoAdjust="0"/>
    <p:restoredTop sz="94704" autoAdjust="0"/>
  </p:normalViewPr>
  <p:slideViewPr>
    <p:cSldViewPr snapToGrid="0">
      <p:cViewPr varScale="1">
        <p:scale>
          <a:sx n="99" d="100"/>
          <a:sy n="99" d="100"/>
        </p:scale>
        <p:origin x="34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2020-10-06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29831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2020-10-06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9349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2020-10-06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63201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2020-10-06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92209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2020-10-06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63985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2020-10-06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91648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2020-10-06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9266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2020-10-06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81266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2020-10-06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30411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2020-10-06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67369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2020-10-06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78728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7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2020-10-06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47055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1915113" y="2011530"/>
            <a:ext cx="8361773" cy="14480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4800" i="1" kern="0" dirty="0">
                <a:solidFill>
                  <a:srgbClr val="2574DB"/>
                </a:solidFill>
                <a:latin typeface="+mj-ea"/>
                <a:ea typeface="+mj-ea"/>
              </a:rPr>
              <a:t>HANA SAFE </a:t>
            </a:r>
            <a:r>
              <a:rPr lang="ko-KR" altLang="en-US" sz="4800" i="1" kern="0" dirty="0">
                <a:solidFill>
                  <a:srgbClr val="2574DB"/>
                </a:solidFill>
                <a:latin typeface="+mj-ea"/>
                <a:ea typeface="+mj-ea"/>
              </a:rPr>
              <a:t>해외송금 제안서</a:t>
            </a:r>
            <a:endParaRPr lang="en-US" altLang="ko-KR" sz="4800" i="1" kern="0" dirty="0">
              <a:solidFill>
                <a:srgbClr val="2574DB"/>
              </a:solidFill>
              <a:latin typeface="+mj-ea"/>
              <a:ea typeface="+mj-ea"/>
            </a:endParaRPr>
          </a:p>
          <a:p>
            <a:pPr algn="ctr" latinLnBrk="0">
              <a:lnSpc>
                <a:spcPct val="150000"/>
              </a:lnSpc>
              <a:defRPr/>
            </a:pPr>
            <a:r>
              <a:rPr lang="ko-KR" altLang="en-US" sz="1200" kern="0" dirty="0">
                <a:solidFill>
                  <a:srgbClr val="5793E3"/>
                </a:solidFill>
              </a:rPr>
              <a:t>길고 힘들었던 수취인 확인 과정을 간편하게</a:t>
            </a:r>
            <a:r>
              <a:rPr lang="en-US" altLang="ko-KR" sz="1200" kern="0" dirty="0">
                <a:solidFill>
                  <a:srgbClr val="5793E3"/>
                </a:solidFill>
              </a:rPr>
              <a:t>! </a:t>
            </a:r>
            <a:r>
              <a:rPr lang="ko-KR" altLang="en-US" sz="1200" kern="0" dirty="0">
                <a:solidFill>
                  <a:srgbClr val="5793E3"/>
                </a:solidFill>
              </a:rPr>
              <a:t>해외 송금 과정을 안전하게</a:t>
            </a:r>
            <a:r>
              <a:rPr lang="en-US" altLang="ko-KR" sz="1200" kern="0" dirty="0">
                <a:solidFill>
                  <a:srgbClr val="5793E3"/>
                </a:solidFill>
              </a:rPr>
              <a:t>!</a:t>
            </a:r>
            <a:endParaRPr lang="ko-KR" altLang="en-US" sz="8800" kern="0" dirty="0">
              <a:solidFill>
                <a:srgbClr val="5793E3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5053364" y="3555926"/>
            <a:ext cx="2085271" cy="1248700"/>
            <a:chOff x="-338806" y="908050"/>
            <a:chExt cx="1462756" cy="875926"/>
          </a:xfrm>
        </p:grpSpPr>
        <p:sp>
          <p:nvSpPr>
            <p:cNvPr id="54" name="대각선 방향의 모서리가 둥근 사각형 53"/>
            <p:cNvSpPr/>
            <p:nvPr/>
          </p:nvSpPr>
          <p:spPr>
            <a:xfrm>
              <a:off x="-338806" y="995082"/>
              <a:ext cx="1432500" cy="788894"/>
            </a:xfrm>
            <a:prstGeom prst="round2DiagRect">
              <a:avLst>
                <a:gd name="adj1" fmla="val 26286"/>
                <a:gd name="adj2" fmla="val 0"/>
              </a:avLst>
            </a:prstGeom>
            <a:solidFill>
              <a:srgbClr val="2574DB"/>
            </a:solidFill>
            <a:ln>
              <a:noFill/>
            </a:ln>
            <a:effectLst>
              <a:outerShdw blurRad="317500" dist="38100" dir="5400000" algn="t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>
                <a:lnSpc>
                  <a:spcPct val="150000"/>
                </a:lnSpc>
              </a:pPr>
              <a:r>
                <a:rPr lang="ko-KR" altLang="en-US" dirty="0">
                  <a:solidFill>
                    <a:prstClr val="white"/>
                  </a:solidFill>
                </a:rPr>
                <a:t>데이터 분석과</a:t>
              </a:r>
              <a:endParaRPr lang="en-US" altLang="ko-KR" dirty="0">
                <a:solidFill>
                  <a:prstClr val="white"/>
                </a:solidFill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dirty="0">
                  <a:solidFill>
                    <a:prstClr val="white"/>
                  </a:solidFill>
                </a:rPr>
                <a:t>윤다영</a:t>
              </a:r>
            </a:p>
          </p:txBody>
        </p:sp>
        <p:sp>
          <p:nvSpPr>
            <p:cNvPr id="55" name="타원 54"/>
            <p:cNvSpPr/>
            <p:nvPr/>
          </p:nvSpPr>
          <p:spPr>
            <a:xfrm>
              <a:off x="908050" y="908050"/>
              <a:ext cx="215900" cy="2159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ko-KR" altLang="en-US" sz="1400">
                <a:solidFill>
                  <a:prstClr val="white"/>
                </a:solidFill>
              </a:endParaRPr>
            </a:p>
          </p:txBody>
        </p:sp>
        <p:sp>
          <p:nvSpPr>
            <p:cNvPr id="56" name="자유형 55"/>
            <p:cNvSpPr>
              <a:spLocks/>
            </p:cNvSpPr>
            <p:nvPr/>
          </p:nvSpPr>
          <p:spPr bwMode="auto">
            <a:xfrm>
              <a:off x="972835" y="980794"/>
              <a:ext cx="86329" cy="75555"/>
            </a:xfrm>
            <a:custGeom>
              <a:avLst/>
              <a:gdLst>
                <a:gd name="connsiteX0" fmla="*/ 149021 w 448462"/>
                <a:gd name="connsiteY0" fmla="*/ 328125 h 392491"/>
                <a:gd name="connsiteX1" fmla="*/ 210588 w 448462"/>
                <a:gd name="connsiteY1" fmla="*/ 357224 h 392491"/>
                <a:gd name="connsiteX2" fmla="*/ 160375 w 448462"/>
                <a:gd name="connsiteY2" fmla="*/ 391211 h 392491"/>
                <a:gd name="connsiteX3" fmla="*/ 158502 w 448462"/>
                <a:gd name="connsiteY3" fmla="*/ 392025 h 392491"/>
                <a:gd name="connsiteX4" fmla="*/ 156629 w 448462"/>
                <a:gd name="connsiteY4" fmla="*/ 392491 h 392491"/>
                <a:gd name="connsiteX5" fmla="*/ 154757 w 448462"/>
                <a:gd name="connsiteY5" fmla="*/ 392375 h 392491"/>
                <a:gd name="connsiteX6" fmla="*/ 153001 w 448462"/>
                <a:gd name="connsiteY6" fmla="*/ 391676 h 392491"/>
                <a:gd name="connsiteX7" fmla="*/ 151362 w 448462"/>
                <a:gd name="connsiteY7" fmla="*/ 390396 h 392491"/>
                <a:gd name="connsiteX8" fmla="*/ 150075 w 448462"/>
                <a:gd name="connsiteY8" fmla="*/ 388883 h 392491"/>
                <a:gd name="connsiteX9" fmla="*/ 149255 w 448462"/>
                <a:gd name="connsiteY9" fmla="*/ 387137 h 392491"/>
                <a:gd name="connsiteX10" fmla="*/ 149021 w 448462"/>
                <a:gd name="connsiteY10" fmla="*/ 385158 h 392491"/>
                <a:gd name="connsiteX11" fmla="*/ 441235 w 448462"/>
                <a:gd name="connsiteY11" fmla="*/ 0 h 392491"/>
                <a:gd name="connsiteX12" fmla="*/ 442983 w 448462"/>
                <a:gd name="connsiteY12" fmla="*/ 233 h 392491"/>
                <a:gd name="connsiteX13" fmla="*/ 444615 w 448462"/>
                <a:gd name="connsiteY13" fmla="*/ 816 h 392491"/>
                <a:gd name="connsiteX14" fmla="*/ 446131 w 448462"/>
                <a:gd name="connsiteY14" fmla="*/ 1866 h 392491"/>
                <a:gd name="connsiteX15" fmla="*/ 447530 w 448462"/>
                <a:gd name="connsiteY15" fmla="*/ 3615 h 392491"/>
                <a:gd name="connsiteX16" fmla="*/ 448346 w 448462"/>
                <a:gd name="connsiteY16" fmla="*/ 5714 h 392491"/>
                <a:gd name="connsiteX17" fmla="*/ 448462 w 448462"/>
                <a:gd name="connsiteY17" fmla="*/ 7696 h 392491"/>
                <a:gd name="connsiteX18" fmla="*/ 447879 w 448462"/>
                <a:gd name="connsiteY18" fmla="*/ 9911 h 392491"/>
                <a:gd name="connsiteX19" fmla="*/ 307990 w 448462"/>
                <a:gd name="connsiteY19" fmla="*/ 362641 h 392491"/>
                <a:gd name="connsiteX20" fmla="*/ 306708 w 448462"/>
                <a:gd name="connsiteY20" fmla="*/ 364973 h 392491"/>
                <a:gd name="connsiteX21" fmla="*/ 305076 w 448462"/>
                <a:gd name="connsiteY21" fmla="*/ 366955 h 392491"/>
                <a:gd name="connsiteX22" fmla="*/ 303094 w 448462"/>
                <a:gd name="connsiteY22" fmla="*/ 368588 h 392491"/>
                <a:gd name="connsiteX23" fmla="*/ 300646 w 448462"/>
                <a:gd name="connsiteY23" fmla="*/ 369870 h 392491"/>
                <a:gd name="connsiteX24" fmla="*/ 298314 w 448462"/>
                <a:gd name="connsiteY24" fmla="*/ 370570 h 392491"/>
                <a:gd name="connsiteX25" fmla="*/ 295983 w 448462"/>
                <a:gd name="connsiteY25" fmla="*/ 370803 h 392491"/>
                <a:gd name="connsiteX26" fmla="*/ 293068 w 448462"/>
                <a:gd name="connsiteY26" fmla="*/ 370453 h 392491"/>
                <a:gd name="connsiteX27" fmla="*/ 290387 w 448462"/>
                <a:gd name="connsiteY27" fmla="*/ 369404 h 392491"/>
                <a:gd name="connsiteX28" fmla="*/ 148982 w 448462"/>
                <a:gd name="connsiteY28" fmla="*/ 302123 h 392491"/>
                <a:gd name="connsiteX29" fmla="*/ 347858 w 448462"/>
                <a:gd name="connsiteY29" fmla="*/ 102379 h 392491"/>
                <a:gd name="connsiteX30" fmla="*/ 120771 w 448462"/>
                <a:gd name="connsiteY30" fmla="*/ 288830 h 392491"/>
                <a:gd name="connsiteX31" fmla="*/ 7344 w 448462"/>
                <a:gd name="connsiteY31" fmla="*/ 234842 h 392491"/>
                <a:gd name="connsiteX32" fmla="*/ 4896 w 448462"/>
                <a:gd name="connsiteY32" fmla="*/ 233209 h 392491"/>
                <a:gd name="connsiteX33" fmla="*/ 2798 w 448462"/>
                <a:gd name="connsiteY33" fmla="*/ 231227 h 392491"/>
                <a:gd name="connsiteX34" fmla="*/ 1282 w 448462"/>
                <a:gd name="connsiteY34" fmla="*/ 228895 h 392491"/>
                <a:gd name="connsiteX35" fmla="*/ 349 w 448462"/>
                <a:gd name="connsiteY35" fmla="*/ 226213 h 392491"/>
                <a:gd name="connsiteX36" fmla="*/ 0 w 448462"/>
                <a:gd name="connsiteY36" fmla="*/ 223298 h 392491"/>
                <a:gd name="connsiteX37" fmla="*/ 233 w 448462"/>
                <a:gd name="connsiteY37" fmla="*/ 220499 h 392491"/>
                <a:gd name="connsiteX38" fmla="*/ 1165 w 448462"/>
                <a:gd name="connsiteY38" fmla="*/ 217701 h 392491"/>
                <a:gd name="connsiteX39" fmla="*/ 2681 w 448462"/>
                <a:gd name="connsiteY39" fmla="*/ 215252 h 392491"/>
                <a:gd name="connsiteX40" fmla="*/ 4779 w 448462"/>
                <a:gd name="connsiteY40" fmla="*/ 213270 h 392491"/>
                <a:gd name="connsiteX41" fmla="*/ 7227 w 448462"/>
                <a:gd name="connsiteY41" fmla="*/ 211754 h 392491"/>
                <a:gd name="connsiteX42" fmla="*/ 437971 w 448462"/>
                <a:gd name="connsiteY42" fmla="*/ 583 h 392491"/>
                <a:gd name="connsiteX43" fmla="*/ 439603 w 448462"/>
                <a:gd name="connsiteY43" fmla="*/ 117 h 392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48462" h="392491">
                  <a:moveTo>
                    <a:pt x="149021" y="328125"/>
                  </a:moveTo>
                  <a:lnTo>
                    <a:pt x="210588" y="357224"/>
                  </a:lnTo>
                  <a:lnTo>
                    <a:pt x="160375" y="391211"/>
                  </a:lnTo>
                  <a:lnTo>
                    <a:pt x="158502" y="392025"/>
                  </a:lnTo>
                  <a:lnTo>
                    <a:pt x="156629" y="392491"/>
                  </a:lnTo>
                  <a:lnTo>
                    <a:pt x="154757" y="392375"/>
                  </a:lnTo>
                  <a:lnTo>
                    <a:pt x="153001" y="391676"/>
                  </a:lnTo>
                  <a:lnTo>
                    <a:pt x="151362" y="390396"/>
                  </a:lnTo>
                  <a:lnTo>
                    <a:pt x="150075" y="388883"/>
                  </a:lnTo>
                  <a:lnTo>
                    <a:pt x="149255" y="387137"/>
                  </a:lnTo>
                  <a:lnTo>
                    <a:pt x="149021" y="385158"/>
                  </a:lnTo>
                  <a:close/>
                  <a:moveTo>
                    <a:pt x="441235" y="0"/>
                  </a:moveTo>
                  <a:lnTo>
                    <a:pt x="442983" y="233"/>
                  </a:lnTo>
                  <a:lnTo>
                    <a:pt x="444615" y="816"/>
                  </a:lnTo>
                  <a:lnTo>
                    <a:pt x="446131" y="1866"/>
                  </a:lnTo>
                  <a:lnTo>
                    <a:pt x="447530" y="3615"/>
                  </a:lnTo>
                  <a:lnTo>
                    <a:pt x="448346" y="5714"/>
                  </a:lnTo>
                  <a:lnTo>
                    <a:pt x="448462" y="7696"/>
                  </a:lnTo>
                  <a:lnTo>
                    <a:pt x="447879" y="9911"/>
                  </a:lnTo>
                  <a:lnTo>
                    <a:pt x="307990" y="362641"/>
                  </a:lnTo>
                  <a:lnTo>
                    <a:pt x="306708" y="364973"/>
                  </a:lnTo>
                  <a:lnTo>
                    <a:pt x="305076" y="366955"/>
                  </a:lnTo>
                  <a:lnTo>
                    <a:pt x="303094" y="368588"/>
                  </a:lnTo>
                  <a:lnTo>
                    <a:pt x="300646" y="369870"/>
                  </a:lnTo>
                  <a:lnTo>
                    <a:pt x="298314" y="370570"/>
                  </a:lnTo>
                  <a:lnTo>
                    <a:pt x="295983" y="370803"/>
                  </a:lnTo>
                  <a:lnTo>
                    <a:pt x="293068" y="370453"/>
                  </a:lnTo>
                  <a:lnTo>
                    <a:pt x="290387" y="369404"/>
                  </a:lnTo>
                  <a:lnTo>
                    <a:pt x="148982" y="302123"/>
                  </a:lnTo>
                  <a:lnTo>
                    <a:pt x="347858" y="102379"/>
                  </a:lnTo>
                  <a:lnTo>
                    <a:pt x="120771" y="288830"/>
                  </a:lnTo>
                  <a:lnTo>
                    <a:pt x="7344" y="234842"/>
                  </a:lnTo>
                  <a:lnTo>
                    <a:pt x="4896" y="233209"/>
                  </a:lnTo>
                  <a:lnTo>
                    <a:pt x="2798" y="231227"/>
                  </a:lnTo>
                  <a:lnTo>
                    <a:pt x="1282" y="228895"/>
                  </a:lnTo>
                  <a:lnTo>
                    <a:pt x="349" y="226213"/>
                  </a:lnTo>
                  <a:lnTo>
                    <a:pt x="0" y="223298"/>
                  </a:lnTo>
                  <a:lnTo>
                    <a:pt x="233" y="220499"/>
                  </a:lnTo>
                  <a:lnTo>
                    <a:pt x="1165" y="217701"/>
                  </a:lnTo>
                  <a:lnTo>
                    <a:pt x="2681" y="215252"/>
                  </a:lnTo>
                  <a:lnTo>
                    <a:pt x="4779" y="213270"/>
                  </a:lnTo>
                  <a:lnTo>
                    <a:pt x="7227" y="211754"/>
                  </a:lnTo>
                  <a:lnTo>
                    <a:pt x="437971" y="583"/>
                  </a:lnTo>
                  <a:lnTo>
                    <a:pt x="439603" y="117"/>
                  </a:lnTo>
                  <a:close/>
                </a:path>
              </a:pathLst>
            </a:custGeom>
            <a:solidFill>
              <a:srgbClr val="FF66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>
                <a:lnSpc>
                  <a:spcPct val="150000"/>
                </a:lnSpc>
              </a:pPr>
              <a:endParaRPr lang="ko-KR" altLang="en-US" sz="1400">
                <a:solidFill>
                  <a:srgbClr val="FF66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799150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EF54D0ED-A597-44C9-9CC3-31C895ED6464}"/>
              </a:ext>
            </a:extLst>
          </p:cNvPr>
          <p:cNvSpPr/>
          <p:nvPr/>
        </p:nvSpPr>
        <p:spPr>
          <a:xfrm>
            <a:off x="1830293" y="1389529"/>
            <a:ext cx="8805253" cy="490863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17500" dist="38100" dir="5400000" algn="t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ko-KR" altLang="en-US" sz="2400" b="1">
              <a:solidFill>
                <a:srgbClr val="2574DB"/>
              </a:solidFill>
            </a:endParaRPr>
          </a:p>
        </p:txBody>
      </p:sp>
      <p:sp>
        <p:nvSpPr>
          <p:cNvPr id="5" name="한쪽 모서리가 둥근 사각형 4"/>
          <p:cNvSpPr/>
          <p:nvPr/>
        </p:nvSpPr>
        <p:spPr>
          <a:xfrm flipV="1">
            <a:off x="0" y="0"/>
            <a:ext cx="1425388" cy="1486460"/>
          </a:xfrm>
          <a:prstGeom prst="round1Rect">
            <a:avLst/>
          </a:prstGeom>
          <a:solidFill>
            <a:srgbClr val="2574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304800" y="995082"/>
            <a:ext cx="788894" cy="788894"/>
          </a:xfrm>
          <a:prstGeom prst="roundRect">
            <a:avLst>
              <a:gd name="adj" fmla="val 11033"/>
            </a:avLst>
          </a:prstGeom>
          <a:solidFill>
            <a:schemeClr val="bg1"/>
          </a:solidFill>
          <a:ln>
            <a:noFill/>
          </a:ln>
          <a:effectLst>
            <a:outerShdw blurRad="317500" dist="38100" dir="5400000" algn="t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2400" b="1" dirty="0">
                <a:solidFill>
                  <a:srgbClr val="2574DB"/>
                </a:solidFill>
              </a:rPr>
              <a:t>4</a:t>
            </a:r>
            <a:endParaRPr lang="ko-KR" altLang="en-US" sz="2400" b="1" dirty="0">
              <a:solidFill>
                <a:srgbClr val="2574DB"/>
              </a:solidFill>
            </a:endParaRPr>
          </a:p>
        </p:txBody>
      </p:sp>
      <p:sp>
        <p:nvSpPr>
          <p:cNvPr id="8" name="타원 7"/>
          <p:cNvSpPr/>
          <p:nvPr/>
        </p:nvSpPr>
        <p:spPr>
          <a:xfrm>
            <a:off x="908050" y="908050"/>
            <a:ext cx="215900" cy="215900"/>
          </a:xfrm>
          <a:prstGeom prst="ellipse">
            <a:avLst/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자유형 10"/>
          <p:cNvSpPr>
            <a:spLocks/>
          </p:cNvSpPr>
          <p:nvPr/>
        </p:nvSpPr>
        <p:spPr bwMode="auto">
          <a:xfrm>
            <a:off x="972835" y="980794"/>
            <a:ext cx="86329" cy="75555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10606" y="402869"/>
            <a:ext cx="110318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>
                <a:solidFill>
                  <a:prstClr val="white"/>
                </a:solidFill>
              </a:rPr>
              <a:t>HANASAFE</a:t>
            </a:r>
            <a:endParaRPr lang="ko-KR" altLang="en-US" sz="1400" dirty="0">
              <a:solidFill>
                <a:prstClr val="white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BE4AA2D-4C5A-4BF6-B053-9FC7FF9C46BF}"/>
              </a:ext>
            </a:extLst>
          </p:cNvPr>
          <p:cNvSpPr/>
          <p:nvPr/>
        </p:nvSpPr>
        <p:spPr>
          <a:xfrm>
            <a:off x="1696944" y="176644"/>
            <a:ext cx="8938602" cy="7528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3200" b="1" i="1" kern="0" dirty="0">
                <a:solidFill>
                  <a:srgbClr val="2574DB"/>
                </a:solidFill>
              </a:rPr>
              <a:t>시나리오 </a:t>
            </a:r>
            <a:r>
              <a:rPr lang="en-US" altLang="ko-KR" sz="3200" b="1" i="1" kern="0" dirty="0">
                <a:solidFill>
                  <a:srgbClr val="2574DB"/>
                </a:solidFill>
              </a:rPr>
              <a:t>– </a:t>
            </a:r>
            <a:r>
              <a:rPr lang="ko-KR" altLang="en-US" sz="3200" b="1" i="1" kern="0" dirty="0">
                <a:solidFill>
                  <a:srgbClr val="2574DB"/>
                </a:solidFill>
              </a:rPr>
              <a:t>유저 </a:t>
            </a:r>
            <a:r>
              <a:rPr lang="en-US" altLang="ko-KR" sz="3200" b="1" i="1" kern="0" dirty="0">
                <a:solidFill>
                  <a:srgbClr val="2574DB"/>
                </a:solidFill>
              </a:rPr>
              <a:t>( 3. </a:t>
            </a:r>
            <a:r>
              <a:rPr lang="ko-KR" altLang="en-US" sz="3200" b="1" i="1" kern="0" dirty="0">
                <a:solidFill>
                  <a:srgbClr val="2574DB"/>
                </a:solidFill>
              </a:rPr>
              <a:t>해외송금 내역확인</a:t>
            </a:r>
            <a:r>
              <a:rPr lang="en-US" altLang="ko-KR" sz="3200" b="1" i="1" kern="0" dirty="0">
                <a:solidFill>
                  <a:srgbClr val="2574DB"/>
                </a:solidFill>
              </a:rPr>
              <a:t> /</a:t>
            </a:r>
            <a:r>
              <a:rPr lang="ko-KR" altLang="en-US" sz="3200" b="1" i="1" kern="0" dirty="0">
                <a:solidFill>
                  <a:srgbClr val="2574DB"/>
                </a:solidFill>
              </a:rPr>
              <a:t> 추적</a:t>
            </a:r>
            <a:r>
              <a:rPr lang="en-US" altLang="ko-KR" sz="3200" b="1" i="1" kern="0" dirty="0">
                <a:solidFill>
                  <a:srgbClr val="2574DB"/>
                </a:solidFill>
              </a:rPr>
              <a:t>)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1C31013C-FF46-46FD-8C80-0E91FA0A3C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0294" y="1389529"/>
            <a:ext cx="8805254" cy="577882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2A1F0401-ADF7-4F2E-AA7E-F7179CC02D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0294" y="2229400"/>
            <a:ext cx="1845699" cy="3239071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7A0370E9-7A32-4DE9-8F3F-0E666E388480}"/>
              </a:ext>
            </a:extLst>
          </p:cNvPr>
          <p:cNvSpPr/>
          <p:nvPr/>
        </p:nvSpPr>
        <p:spPr>
          <a:xfrm>
            <a:off x="3937518" y="2248678"/>
            <a:ext cx="6270172" cy="382555"/>
          </a:xfrm>
          <a:prstGeom prst="rect">
            <a:avLst/>
          </a:prstGeom>
          <a:solidFill>
            <a:srgbClr val="C6DB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해외 송금 내역확인 </a:t>
            </a:r>
            <a:r>
              <a:rPr lang="en-US" altLang="ko-KR" sz="1200" dirty="0">
                <a:solidFill>
                  <a:schemeClr val="tx1"/>
                </a:solidFill>
              </a:rPr>
              <a:t>/</a:t>
            </a:r>
            <a:r>
              <a:rPr lang="ko-KR" altLang="en-US" sz="1200" dirty="0">
                <a:solidFill>
                  <a:schemeClr val="tx1"/>
                </a:solidFill>
              </a:rPr>
              <a:t> 추적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DF943468-4387-4108-99B9-BE559A0E16A3}"/>
              </a:ext>
            </a:extLst>
          </p:cNvPr>
          <p:cNvSpPr/>
          <p:nvPr/>
        </p:nvSpPr>
        <p:spPr>
          <a:xfrm>
            <a:off x="3937518" y="2712300"/>
            <a:ext cx="6270172" cy="822548"/>
          </a:xfrm>
          <a:prstGeom prst="rect">
            <a:avLst/>
          </a:prstGeom>
          <a:solidFill>
            <a:srgbClr val="C6DB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송금 내역 선택하기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0739CE2E-ED60-439B-9418-5EA207C200F7}"/>
              </a:ext>
            </a:extLst>
          </p:cNvPr>
          <p:cNvSpPr/>
          <p:nvPr/>
        </p:nvSpPr>
        <p:spPr>
          <a:xfrm>
            <a:off x="3937518" y="3615915"/>
            <a:ext cx="6270172" cy="1966595"/>
          </a:xfrm>
          <a:prstGeom prst="rect">
            <a:avLst/>
          </a:prstGeom>
          <a:solidFill>
            <a:srgbClr val="C6DB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송금 상황 조회 가능</a:t>
            </a:r>
          </a:p>
        </p:txBody>
      </p:sp>
    </p:spTree>
    <p:extLst>
      <p:ext uri="{BB962C8B-B14F-4D97-AF65-F5344CB8AC3E}">
        <p14:creationId xmlns:p14="http://schemas.microsoft.com/office/powerpoint/2010/main" val="35248599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EF54D0ED-A597-44C9-9CC3-31C895ED6464}"/>
              </a:ext>
            </a:extLst>
          </p:cNvPr>
          <p:cNvSpPr/>
          <p:nvPr/>
        </p:nvSpPr>
        <p:spPr>
          <a:xfrm>
            <a:off x="1830293" y="1389529"/>
            <a:ext cx="8805253" cy="490863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17500" dist="38100" dir="5400000" algn="t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ko-KR" altLang="en-US" sz="2400" b="1">
              <a:solidFill>
                <a:srgbClr val="2574DB"/>
              </a:solidFill>
            </a:endParaRPr>
          </a:p>
        </p:txBody>
      </p:sp>
      <p:sp>
        <p:nvSpPr>
          <p:cNvPr id="5" name="한쪽 모서리가 둥근 사각형 4"/>
          <p:cNvSpPr/>
          <p:nvPr/>
        </p:nvSpPr>
        <p:spPr>
          <a:xfrm flipV="1">
            <a:off x="0" y="0"/>
            <a:ext cx="1425388" cy="1486460"/>
          </a:xfrm>
          <a:prstGeom prst="round1Rect">
            <a:avLst/>
          </a:prstGeom>
          <a:solidFill>
            <a:srgbClr val="2574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304800" y="995082"/>
            <a:ext cx="788894" cy="788894"/>
          </a:xfrm>
          <a:prstGeom prst="roundRect">
            <a:avLst>
              <a:gd name="adj" fmla="val 11033"/>
            </a:avLst>
          </a:prstGeom>
          <a:solidFill>
            <a:schemeClr val="bg1"/>
          </a:solidFill>
          <a:ln>
            <a:noFill/>
          </a:ln>
          <a:effectLst>
            <a:outerShdw blurRad="317500" dist="38100" dir="5400000" algn="t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2400" b="1" dirty="0">
                <a:solidFill>
                  <a:srgbClr val="2574DB"/>
                </a:solidFill>
              </a:rPr>
              <a:t>4</a:t>
            </a:r>
            <a:endParaRPr lang="ko-KR" altLang="en-US" sz="2400" b="1" dirty="0">
              <a:solidFill>
                <a:srgbClr val="2574DB"/>
              </a:solidFill>
            </a:endParaRPr>
          </a:p>
        </p:txBody>
      </p:sp>
      <p:sp>
        <p:nvSpPr>
          <p:cNvPr id="8" name="타원 7"/>
          <p:cNvSpPr/>
          <p:nvPr/>
        </p:nvSpPr>
        <p:spPr>
          <a:xfrm>
            <a:off x="908050" y="908050"/>
            <a:ext cx="215900" cy="215900"/>
          </a:xfrm>
          <a:prstGeom prst="ellipse">
            <a:avLst/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자유형 10"/>
          <p:cNvSpPr>
            <a:spLocks/>
          </p:cNvSpPr>
          <p:nvPr/>
        </p:nvSpPr>
        <p:spPr bwMode="auto">
          <a:xfrm>
            <a:off x="972835" y="980794"/>
            <a:ext cx="86329" cy="75555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10606" y="402869"/>
            <a:ext cx="110318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>
                <a:solidFill>
                  <a:prstClr val="white"/>
                </a:solidFill>
              </a:rPr>
              <a:t>HANASAFE</a:t>
            </a:r>
            <a:endParaRPr lang="ko-KR" altLang="en-US" sz="1400" dirty="0">
              <a:solidFill>
                <a:prstClr val="white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BE4AA2D-4C5A-4BF6-B053-9FC7FF9C46BF}"/>
              </a:ext>
            </a:extLst>
          </p:cNvPr>
          <p:cNvSpPr/>
          <p:nvPr/>
        </p:nvSpPr>
        <p:spPr>
          <a:xfrm>
            <a:off x="1696944" y="176644"/>
            <a:ext cx="8938602" cy="7528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3200" b="1" i="1" kern="0" dirty="0">
                <a:solidFill>
                  <a:srgbClr val="2574DB"/>
                </a:solidFill>
              </a:rPr>
              <a:t>시나리오 </a:t>
            </a:r>
            <a:r>
              <a:rPr lang="en-US" altLang="ko-KR" sz="3200" b="1" i="1" kern="0" dirty="0">
                <a:solidFill>
                  <a:srgbClr val="2574DB"/>
                </a:solidFill>
              </a:rPr>
              <a:t>– </a:t>
            </a:r>
            <a:r>
              <a:rPr lang="ko-KR" altLang="en-US" sz="3200" b="1" i="1" kern="0" dirty="0">
                <a:solidFill>
                  <a:srgbClr val="2574DB"/>
                </a:solidFill>
              </a:rPr>
              <a:t>유저 </a:t>
            </a:r>
            <a:r>
              <a:rPr lang="en-US" altLang="ko-KR" sz="3200" b="1" i="1" kern="0" dirty="0">
                <a:solidFill>
                  <a:srgbClr val="2574DB"/>
                </a:solidFill>
              </a:rPr>
              <a:t>( 4. </a:t>
            </a:r>
            <a:r>
              <a:rPr lang="ko-KR" altLang="en-US" sz="3200" b="1" i="1" kern="0" dirty="0">
                <a:solidFill>
                  <a:srgbClr val="2574DB"/>
                </a:solidFill>
              </a:rPr>
              <a:t>착오 송금 신청</a:t>
            </a:r>
            <a:r>
              <a:rPr lang="en-US" altLang="ko-KR" sz="3200" b="1" i="1" kern="0" dirty="0">
                <a:solidFill>
                  <a:srgbClr val="2574DB"/>
                </a:solidFill>
              </a:rPr>
              <a:t>)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1C31013C-FF46-46FD-8C80-0E91FA0A3C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0294" y="1389529"/>
            <a:ext cx="8805254" cy="577882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2A1F0401-ADF7-4F2E-AA7E-F7179CC02D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0294" y="2229400"/>
            <a:ext cx="1845699" cy="3239071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7A0370E9-7A32-4DE9-8F3F-0E666E388480}"/>
              </a:ext>
            </a:extLst>
          </p:cNvPr>
          <p:cNvSpPr/>
          <p:nvPr/>
        </p:nvSpPr>
        <p:spPr>
          <a:xfrm>
            <a:off x="3937518" y="2248678"/>
            <a:ext cx="6270172" cy="382555"/>
          </a:xfrm>
          <a:prstGeom prst="rect">
            <a:avLst/>
          </a:prstGeom>
          <a:solidFill>
            <a:srgbClr val="C6DB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착오송금 신청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DF943468-4387-4108-99B9-BE559A0E16A3}"/>
              </a:ext>
            </a:extLst>
          </p:cNvPr>
          <p:cNvSpPr/>
          <p:nvPr/>
        </p:nvSpPr>
        <p:spPr>
          <a:xfrm>
            <a:off x="3937518" y="2712299"/>
            <a:ext cx="6270172" cy="1971667"/>
          </a:xfrm>
          <a:prstGeom prst="rect">
            <a:avLst/>
          </a:prstGeom>
          <a:solidFill>
            <a:srgbClr val="C6DB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나의 정보 입력</a:t>
            </a:r>
            <a:r>
              <a:rPr lang="en-US" altLang="ko-KR" sz="1200" dirty="0">
                <a:solidFill>
                  <a:schemeClr val="tx1"/>
                </a:solidFill>
              </a:rPr>
              <a:t>, </a:t>
            </a:r>
            <a:r>
              <a:rPr lang="ko-KR" altLang="en-US" sz="1200" dirty="0">
                <a:solidFill>
                  <a:schemeClr val="tx1"/>
                </a:solidFill>
              </a:rPr>
              <a:t>사유 입력</a:t>
            </a:r>
            <a:r>
              <a:rPr lang="en-US" altLang="ko-KR" sz="1200" dirty="0">
                <a:solidFill>
                  <a:schemeClr val="tx1"/>
                </a:solidFill>
              </a:rPr>
              <a:t>, </a:t>
            </a:r>
            <a:r>
              <a:rPr lang="ko-KR" altLang="en-US" sz="1200" dirty="0">
                <a:solidFill>
                  <a:schemeClr val="tx1"/>
                </a:solidFill>
              </a:rPr>
              <a:t>해외송금 내역 선택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0739CE2E-ED60-439B-9418-5EA207C200F7}"/>
              </a:ext>
            </a:extLst>
          </p:cNvPr>
          <p:cNvSpPr/>
          <p:nvPr/>
        </p:nvSpPr>
        <p:spPr>
          <a:xfrm>
            <a:off x="3937518" y="4764107"/>
            <a:ext cx="6270172" cy="818403"/>
          </a:xfrm>
          <a:prstGeom prst="rect">
            <a:avLst/>
          </a:prstGeom>
          <a:solidFill>
            <a:srgbClr val="C6DB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신청 현황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3FA0FCD2-C744-4B58-85E9-E78F955787FF}"/>
              </a:ext>
            </a:extLst>
          </p:cNvPr>
          <p:cNvSpPr/>
          <p:nvPr/>
        </p:nvSpPr>
        <p:spPr>
          <a:xfrm>
            <a:off x="8543884" y="4203386"/>
            <a:ext cx="1537060" cy="394583"/>
          </a:xfrm>
          <a:prstGeom prst="roundRect">
            <a:avLst/>
          </a:prstGeom>
          <a:solidFill>
            <a:srgbClr val="F4F7FC"/>
          </a:solidFill>
          <a:ln w="28575">
            <a:solidFill>
              <a:srgbClr val="184D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착오송금 신청하기</a:t>
            </a: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3FE93E1E-9434-4B07-9D1F-7167918ABB1F}"/>
              </a:ext>
            </a:extLst>
          </p:cNvPr>
          <p:cNvSpPr/>
          <p:nvPr/>
        </p:nvSpPr>
        <p:spPr>
          <a:xfrm>
            <a:off x="8555832" y="5073888"/>
            <a:ext cx="1537060" cy="394583"/>
          </a:xfrm>
          <a:prstGeom prst="roundRect">
            <a:avLst/>
          </a:prstGeom>
          <a:solidFill>
            <a:srgbClr val="F4F7FC"/>
          </a:solidFill>
          <a:ln w="28575">
            <a:solidFill>
              <a:srgbClr val="184D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수취은행 연락하기</a:t>
            </a:r>
          </a:p>
        </p:txBody>
      </p:sp>
    </p:spTree>
    <p:extLst>
      <p:ext uri="{BB962C8B-B14F-4D97-AF65-F5344CB8AC3E}">
        <p14:creationId xmlns:p14="http://schemas.microsoft.com/office/powerpoint/2010/main" val="25689998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한쪽 모서리가 둥근 사각형 4"/>
          <p:cNvSpPr/>
          <p:nvPr/>
        </p:nvSpPr>
        <p:spPr>
          <a:xfrm flipV="1">
            <a:off x="0" y="0"/>
            <a:ext cx="1425388" cy="1486460"/>
          </a:xfrm>
          <a:prstGeom prst="round1Rect">
            <a:avLst/>
          </a:prstGeom>
          <a:solidFill>
            <a:srgbClr val="2574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304800" y="995082"/>
            <a:ext cx="788894" cy="788894"/>
          </a:xfrm>
          <a:prstGeom prst="roundRect">
            <a:avLst>
              <a:gd name="adj" fmla="val 11033"/>
            </a:avLst>
          </a:prstGeom>
          <a:solidFill>
            <a:schemeClr val="bg1"/>
          </a:solidFill>
          <a:ln>
            <a:noFill/>
          </a:ln>
          <a:effectLst>
            <a:outerShdw blurRad="317500" dist="38100" dir="5400000" algn="t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2400" b="1" dirty="0">
                <a:solidFill>
                  <a:srgbClr val="2574DB"/>
                </a:solidFill>
              </a:rPr>
              <a:t>4</a:t>
            </a:r>
            <a:endParaRPr lang="ko-KR" altLang="en-US" sz="2400" b="1" dirty="0">
              <a:solidFill>
                <a:srgbClr val="2574DB"/>
              </a:solidFill>
            </a:endParaRPr>
          </a:p>
        </p:txBody>
      </p:sp>
      <p:sp>
        <p:nvSpPr>
          <p:cNvPr id="8" name="타원 7"/>
          <p:cNvSpPr/>
          <p:nvPr/>
        </p:nvSpPr>
        <p:spPr>
          <a:xfrm>
            <a:off x="908050" y="908050"/>
            <a:ext cx="215900" cy="215900"/>
          </a:xfrm>
          <a:prstGeom prst="ellipse">
            <a:avLst/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자유형 10"/>
          <p:cNvSpPr>
            <a:spLocks/>
          </p:cNvSpPr>
          <p:nvPr/>
        </p:nvSpPr>
        <p:spPr bwMode="auto">
          <a:xfrm>
            <a:off x="972835" y="980794"/>
            <a:ext cx="86329" cy="75555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10606" y="402869"/>
            <a:ext cx="110318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>
                <a:solidFill>
                  <a:prstClr val="white"/>
                </a:solidFill>
              </a:rPr>
              <a:t>HANASAFE</a:t>
            </a:r>
            <a:endParaRPr lang="ko-KR" altLang="en-US" sz="1400" dirty="0">
              <a:solidFill>
                <a:prstClr val="white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5F518C2-095B-4869-9913-73D57B2F358E}"/>
              </a:ext>
            </a:extLst>
          </p:cNvPr>
          <p:cNvSpPr/>
          <p:nvPr/>
        </p:nvSpPr>
        <p:spPr>
          <a:xfrm>
            <a:off x="1696944" y="176644"/>
            <a:ext cx="9369162" cy="7528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3200" b="1" i="1" kern="0" dirty="0">
                <a:solidFill>
                  <a:srgbClr val="2574DB"/>
                </a:solidFill>
              </a:rPr>
              <a:t>시나리오 </a:t>
            </a:r>
            <a:r>
              <a:rPr lang="en-US" altLang="ko-KR" sz="3200" b="1" i="1" kern="0" dirty="0">
                <a:solidFill>
                  <a:srgbClr val="2574DB"/>
                </a:solidFill>
              </a:rPr>
              <a:t>– </a:t>
            </a:r>
            <a:r>
              <a:rPr lang="ko-KR" altLang="en-US" sz="3200" b="1" i="1" kern="0" dirty="0">
                <a:solidFill>
                  <a:srgbClr val="2574DB"/>
                </a:solidFill>
              </a:rPr>
              <a:t>관리자 </a:t>
            </a:r>
            <a:r>
              <a:rPr lang="en-US" altLang="ko-KR" sz="3200" b="1" i="1" kern="0" dirty="0">
                <a:solidFill>
                  <a:srgbClr val="2574DB"/>
                </a:solidFill>
              </a:rPr>
              <a:t>( 1. </a:t>
            </a:r>
            <a:r>
              <a:rPr lang="ko-KR" altLang="en-US" sz="3200" b="1" i="1" kern="0" dirty="0">
                <a:solidFill>
                  <a:srgbClr val="2574DB"/>
                </a:solidFill>
              </a:rPr>
              <a:t>수취인 송금정보 심사</a:t>
            </a:r>
            <a:r>
              <a:rPr lang="en-US" altLang="ko-KR" sz="3200" b="1" i="1" kern="0" dirty="0">
                <a:solidFill>
                  <a:srgbClr val="2574DB"/>
                </a:solidFill>
              </a:rPr>
              <a:t>)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9ED98DE-87A5-49BE-B65F-935247BD8502}"/>
              </a:ext>
            </a:extLst>
          </p:cNvPr>
          <p:cNvSpPr/>
          <p:nvPr/>
        </p:nvSpPr>
        <p:spPr>
          <a:xfrm>
            <a:off x="1830293" y="1389529"/>
            <a:ext cx="8805253" cy="490863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17500" dist="38100" dir="5400000" algn="t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ko-KR" altLang="en-US" sz="2400" b="1">
              <a:solidFill>
                <a:srgbClr val="2574DB"/>
              </a:solidFill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E7F75C0A-D114-436C-A5AF-6EAE7AC52B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0294" y="1389529"/>
            <a:ext cx="8805254" cy="577882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9295E53E-42A2-4D33-96C4-621ED995CF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0294" y="2229400"/>
            <a:ext cx="1845699" cy="3239071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E400C667-14CC-427F-96B7-995D7A79897C}"/>
              </a:ext>
            </a:extLst>
          </p:cNvPr>
          <p:cNvSpPr/>
          <p:nvPr/>
        </p:nvSpPr>
        <p:spPr>
          <a:xfrm>
            <a:off x="4096140" y="1486460"/>
            <a:ext cx="727787" cy="3796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관리자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79FA949-90D9-415E-BB89-C3076EE5C040}"/>
              </a:ext>
            </a:extLst>
          </p:cNvPr>
          <p:cNvSpPr/>
          <p:nvPr/>
        </p:nvSpPr>
        <p:spPr>
          <a:xfrm>
            <a:off x="1943879" y="2631233"/>
            <a:ext cx="1732114" cy="28372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C76502F-523A-4397-AACE-A40A94284A38}"/>
              </a:ext>
            </a:extLst>
          </p:cNvPr>
          <p:cNvSpPr/>
          <p:nvPr/>
        </p:nvSpPr>
        <p:spPr>
          <a:xfrm>
            <a:off x="1943879" y="2756325"/>
            <a:ext cx="1732114" cy="3796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수취인 송금정보 심사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2455D1A-91EF-4529-A2A9-45B11CB78E94}"/>
              </a:ext>
            </a:extLst>
          </p:cNvPr>
          <p:cNvSpPr/>
          <p:nvPr/>
        </p:nvSpPr>
        <p:spPr>
          <a:xfrm>
            <a:off x="1943879" y="3266981"/>
            <a:ext cx="1732114" cy="3796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착오송금 처리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559D0FDD-6ECE-4FCB-8C8F-28F91A08481C}"/>
              </a:ext>
            </a:extLst>
          </p:cNvPr>
          <p:cNvCxnSpPr/>
          <p:nvPr/>
        </p:nvCxnSpPr>
        <p:spPr>
          <a:xfrm>
            <a:off x="2090057" y="3135987"/>
            <a:ext cx="14275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EEC8253A-1273-4200-B960-BA62E5DB6005}"/>
              </a:ext>
            </a:extLst>
          </p:cNvPr>
          <p:cNvSpPr/>
          <p:nvPr/>
        </p:nvSpPr>
        <p:spPr>
          <a:xfrm>
            <a:off x="3937518" y="2248678"/>
            <a:ext cx="6270172" cy="38255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수취인 송금정보 심사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0E36963-8AB6-428A-91EF-D14B49143AAB}"/>
              </a:ext>
            </a:extLst>
          </p:cNvPr>
          <p:cNvSpPr/>
          <p:nvPr/>
        </p:nvSpPr>
        <p:spPr>
          <a:xfrm>
            <a:off x="3937518" y="2712299"/>
            <a:ext cx="6270172" cy="287021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심사 예정 수취인 정보</a:t>
            </a:r>
            <a:r>
              <a:rPr lang="en-US" altLang="ko-KR" sz="1200" dirty="0">
                <a:solidFill>
                  <a:schemeClr val="tx1"/>
                </a:solidFill>
              </a:rPr>
              <a:t>(</a:t>
            </a:r>
            <a:r>
              <a:rPr lang="ko-KR" altLang="en-US" sz="1200" dirty="0">
                <a:solidFill>
                  <a:schemeClr val="tx1"/>
                </a:solidFill>
              </a:rPr>
              <a:t>게시판 형태</a:t>
            </a:r>
            <a:r>
              <a:rPr lang="en-US" altLang="ko-KR" sz="1200" dirty="0">
                <a:solidFill>
                  <a:schemeClr val="tx1"/>
                </a:solidFill>
              </a:rPr>
              <a:t>)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4375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한쪽 모서리가 둥근 사각형 4"/>
          <p:cNvSpPr/>
          <p:nvPr/>
        </p:nvSpPr>
        <p:spPr>
          <a:xfrm flipV="1">
            <a:off x="0" y="0"/>
            <a:ext cx="1425388" cy="1486460"/>
          </a:xfrm>
          <a:prstGeom prst="round1Rect">
            <a:avLst/>
          </a:prstGeom>
          <a:solidFill>
            <a:srgbClr val="2574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304800" y="995082"/>
            <a:ext cx="788894" cy="788894"/>
          </a:xfrm>
          <a:prstGeom prst="roundRect">
            <a:avLst>
              <a:gd name="adj" fmla="val 11033"/>
            </a:avLst>
          </a:prstGeom>
          <a:solidFill>
            <a:schemeClr val="bg1"/>
          </a:solidFill>
          <a:ln>
            <a:noFill/>
          </a:ln>
          <a:effectLst>
            <a:outerShdw blurRad="317500" dist="38100" dir="5400000" algn="t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2400" b="1" dirty="0">
                <a:solidFill>
                  <a:srgbClr val="2574DB"/>
                </a:solidFill>
              </a:rPr>
              <a:t>4</a:t>
            </a:r>
            <a:endParaRPr lang="ko-KR" altLang="en-US" sz="2400" b="1" dirty="0">
              <a:solidFill>
                <a:srgbClr val="2574DB"/>
              </a:solidFill>
            </a:endParaRPr>
          </a:p>
        </p:txBody>
      </p:sp>
      <p:sp>
        <p:nvSpPr>
          <p:cNvPr id="8" name="타원 7"/>
          <p:cNvSpPr/>
          <p:nvPr/>
        </p:nvSpPr>
        <p:spPr>
          <a:xfrm>
            <a:off x="908050" y="908050"/>
            <a:ext cx="215900" cy="215900"/>
          </a:xfrm>
          <a:prstGeom prst="ellipse">
            <a:avLst/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자유형 10"/>
          <p:cNvSpPr>
            <a:spLocks/>
          </p:cNvSpPr>
          <p:nvPr/>
        </p:nvSpPr>
        <p:spPr bwMode="auto">
          <a:xfrm>
            <a:off x="972835" y="980794"/>
            <a:ext cx="86329" cy="75555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10606" y="402869"/>
            <a:ext cx="110318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>
                <a:solidFill>
                  <a:prstClr val="white"/>
                </a:solidFill>
              </a:rPr>
              <a:t>HANASAFE</a:t>
            </a:r>
            <a:endParaRPr lang="ko-KR" altLang="en-US" sz="1400" dirty="0">
              <a:solidFill>
                <a:prstClr val="white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5F518C2-095B-4869-9913-73D57B2F358E}"/>
              </a:ext>
            </a:extLst>
          </p:cNvPr>
          <p:cNvSpPr/>
          <p:nvPr/>
        </p:nvSpPr>
        <p:spPr>
          <a:xfrm>
            <a:off x="1696944" y="176644"/>
            <a:ext cx="9369162" cy="7528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3200" b="1" i="1" kern="0" dirty="0">
                <a:solidFill>
                  <a:srgbClr val="2574DB"/>
                </a:solidFill>
              </a:rPr>
              <a:t>시나리오 </a:t>
            </a:r>
            <a:r>
              <a:rPr lang="en-US" altLang="ko-KR" sz="3200" b="1" i="1" kern="0" dirty="0">
                <a:solidFill>
                  <a:srgbClr val="2574DB"/>
                </a:solidFill>
              </a:rPr>
              <a:t>– </a:t>
            </a:r>
            <a:r>
              <a:rPr lang="ko-KR" altLang="en-US" sz="3200" b="1" i="1" kern="0" dirty="0">
                <a:solidFill>
                  <a:srgbClr val="2574DB"/>
                </a:solidFill>
              </a:rPr>
              <a:t>관리자 </a:t>
            </a:r>
            <a:r>
              <a:rPr lang="en-US" altLang="ko-KR" sz="3200" b="1" i="1" kern="0" dirty="0">
                <a:solidFill>
                  <a:srgbClr val="2574DB"/>
                </a:solidFill>
              </a:rPr>
              <a:t>( 2. </a:t>
            </a:r>
            <a:r>
              <a:rPr lang="ko-KR" altLang="en-US" sz="3200" b="1" i="1" kern="0" dirty="0">
                <a:solidFill>
                  <a:srgbClr val="2574DB"/>
                </a:solidFill>
              </a:rPr>
              <a:t>해외송금 내역 관리</a:t>
            </a:r>
            <a:r>
              <a:rPr lang="en-US" altLang="ko-KR" sz="3200" b="1" i="1" kern="0" dirty="0">
                <a:solidFill>
                  <a:srgbClr val="2574DB"/>
                </a:solidFill>
              </a:rPr>
              <a:t>)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9ED98DE-87A5-49BE-B65F-935247BD8502}"/>
              </a:ext>
            </a:extLst>
          </p:cNvPr>
          <p:cNvSpPr/>
          <p:nvPr/>
        </p:nvSpPr>
        <p:spPr>
          <a:xfrm>
            <a:off x="1830293" y="1389529"/>
            <a:ext cx="8805253" cy="490863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17500" dist="38100" dir="5400000" algn="t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ko-KR" altLang="en-US" sz="2400" b="1">
              <a:solidFill>
                <a:srgbClr val="2574DB"/>
              </a:solidFill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E7F75C0A-D114-436C-A5AF-6EAE7AC52B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0294" y="1389529"/>
            <a:ext cx="8805254" cy="577882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9295E53E-42A2-4D33-96C4-621ED995CF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0294" y="2229400"/>
            <a:ext cx="1845699" cy="3239071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E400C667-14CC-427F-96B7-995D7A79897C}"/>
              </a:ext>
            </a:extLst>
          </p:cNvPr>
          <p:cNvSpPr/>
          <p:nvPr/>
        </p:nvSpPr>
        <p:spPr>
          <a:xfrm>
            <a:off x="4096140" y="1486460"/>
            <a:ext cx="727787" cy="3796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관리자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79FA949-90D9-415E-BB89-C3076EE5C040}"/>
              </a:ext>
            </a:extLst>
          </p:cNvPr>
          <p:cNvSpPr/>
          <p:nvPr/>
        </p:nvSpPr>
        <p:spPr>
          <a:xfrm>
            <a:off x="1943879" y="2631233"/>
            <a:ext cx="1732114" cy="28372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C76502F-523A-4397-AACE-A40A94284A38}"/>
              </a:ext>
            </a:extLst>
          </p:cNvPr>
          <p:cNvSpPr/>
          <p:nvPr/>
        </p:nvSpPr>
        <p:spPr>
          <a:xfrm>
            <a:off x="1943879" y="2756325"/>
            <a:ext cx="1732114" cy="3796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수취인 송금정보 심사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2455D1A-91EF-4529-A2A9-45B11CB78E94}"/>
              </a:ext>
            </a:extLst>
          </p:cNvPr>
          <p:cNvSpPr/>
          <p:nvPr/>
        </p:nvSpPr>
        <p:spPr>
          <a:xfrm>
            <a:off x="1943879" y="3266981"/>
            <a:ext cx="1732114" cy="3796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착오송금 처리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559D0FDD-6ECE-4FCB-8C8F-28F91A08481C}"/>
              </a:ext>
            </a:extLst>
          </p:cNvPr>
          <p:cNvCxnSpPr/>
          <p:nvPr/>
        </p:nvCxnSpPr>
        <p:spPr>
          <a:xfrm>
            <a:off x="2090057" y="3135987"/>
            <a:ext cx="14275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EEC8253A-1273-4200-B960-BA62E5DB6005}"/>
              </a:ext>
            </a:extLst>
          </p:cNvPr>
          <p:cNvSpPr/>
          <p:nvPr/>
        </p:nvSpPr>
        <p:spPr>
          <a:xfrm>
            <a:off x="3937518" y="2248678"/>
            <a:ext cx="6270172" cy="38255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해외송금내역관리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0E36963-8AB6-428A-91EF-D14B49143AAB}"/>
              </a:ext>
            </a:extLst>
          </p:cNvPr>
          <p:cNvSpPr/>
          <p:nvPr/>
        </p:nvSpPr>
        <p:spPr>
          <a:xfrm>
            <a:off x="3937518" y="2712299"/>
            <a:ext cx="6270172" cy="287021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해외 송금 내역</a:t>
            </a:r>
            <a:r>
              <a:rPr lang="en-US" altLang="ko-KR" sz="1200" dirty="0">
                <a:solidFill>
                  <a:schemeClr val="tx1"/>
                </a:solidFill>
              </a:rPr>
              <a:t>(</a:t>
            </a:r>
            <a:r>
              <a:rPr lang="ko-KR" altLang="en-US" sz="1200" dirty="0">
                <a:solidFill>
                  <a:schemeClr val="tx1"/>
                </a:solidFill>
              </a:rPr>
              <a:t>게시판 형태</a:t>
            </a:r>
            <a:r>
              <a:rPr lang="en-US" altLang="ko-KR" sz="1200" dirty="0">
                <a:solidFill>
                  <a:schemeClr val="tx1"/>
                </a:solidFill>
              </a:rPr>
              <a:t>)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30017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한쪽 모서리가 둥근 사각형 4"/>
          <p:cNvSpPr/>
          <p:nvPr/>
        </p:nvSpPr>
        <p:spPr>
          <a:xfrm flipV="1">
            <a:off x="0" y="0"/>
            <a:ext cx="1425388" cy="1486460"/>
          </a:xfrm>
          <a:prstGeom prst="round1Rect">
            <a:avLst/>
          </a:prstGeom>
          <a:solidFill>
            <a:srgbClr val="2574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304800" y="995082"/>
            <a:ext cx="788894" cy="788894"/>
          </a:xfrm>
          <a:prstGeom prst="roundRect">
            <a:avLst>
              <a:gd name="adj" fmla="val 11033"/>
            </a:avLst>
          </a:prstGeom>
          <a:solidFill>
            <a:schemeClr val="bg1"/>
          </a:solidFill>
          <a:ln>
            <a:noFill/>
          </a:ln>
          <a:effectLst>
            <a:outerShdw blurRad="317500" dist="38100" dir="5400000" algn="t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2400" b="1" dirty="0">
                <a:solidFill>
                  <a:srgbClr val="2574DB"/>
                </a:solidFill>
              </a:rPr>
              <a:t>4</a:t>
            </a:r>
            <a:endParaRPr lang="ko-KR" altLang="en-US" sz="2400" b="1" dirty="0">
              <a:solidFill>
                <a:srgbClr val="2574DB"/>
              </a:solidFill>
            </a:endParaRPr>
          </a:p>
        </p:txBody>
      </p:sp>
      <p:sp>
        <p:nvSpPr>
          <p:cNvPr id="8" name="타원 7"/>
          <p:cNvSpPr/>
          <p:nvPr/>
        </p:nvSpPr>
        <p:spPr>
          <a:xfrm>
            <a:off x="908050" y="908050"/>
            <a:ext cx="215900" cy="215900"/>
          </a:xfrm>
          <a:prstGeom prst="ellipse">
            <a:avLst/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자유형 10"/>
          <p:cNvSpPr>
            <a:spLocks/>
          </p:cNvSpPr>
          <p:nvPr/>
        </p:nvSpPr>
        <p:spPr bwMode="auto">
          <a:xfrm>
            <a:off x="972835" y="980794"/>
            <a:ext cx="86329" cy="75555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10606" y="402869"/>
            <a:ext cx="110318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>
                <a:solidFill>
                  <a:prstClr val="white"/>
                </a:solidFill>
              </a:rPr>
              <a:t>HANASAFE</a:t>
            </a:r>
            <a:endParaRPr lang="ko-KR" altLang="en-US" sz="1400" dirty="0">
              <a:solidFill>
                <a:prstClr val="white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5F518C2-095B-4869-9913-73D57B2F358E}"/>
              </a:ext>
            </a:extLst>
          </p:cNvPr>
          <p:cNvSpPr/>
          <p:nvPr/>
        </p:nvSpPr>
        <p:spPr>
          <a:xfrm>
            <a:off x="1696944" y="176644"/>
            <a:ext cx="9369162" cy="7528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3200" b="1" i="1" kern="0" dirty="0">
                <a:solidFill>
                  <a:srgbClr val="2574DB"/>
                </a:solidFill>
              </a:rPr>
              <a:t>시나리오 </a:t>
            </a:r>
            <a:r>
              <a:rPr lang="en-US" altLang="ko-KR" sz="3200" b="1" i="1" kern="0" dirty="0">
                <a:solidFill>
                  <a:srgbClr val="2574DB"/>
                </a:solidFill>
              </a:rPr>
              <a:t>– </a:t>
            </a:r>
            <a:r>
              <a:rPr lang="ko-KR" altLang="en-US" sz="3200" b="1" i="1" kern="0" dirty="0">
                <a:solidFill>
                  <a:srgbClr val="2574DB"/>
                </a:solidFill>
              </a:rPr>
              <a:t>관리자 </a:t>
            </a:r>
            <a:r>
              <a:rPr lang="en-US" altLang="ko-KR" sz="3200" b="1" i="1" kern="0" dirty="0">
                <a:solidFill>
                  <a:srgbClr val="2574DB"/>
                </a:solidFill>
              </a:rPr>
              <a:t>( 3. </a:t>
            </a:r>
            <a:r>
              <a:rPr lang="ko-KR" altLang="en-US" sz="3200" b="1" i="1" kern="0" dirty="0">
                <a:solidFill>
                  <a:srgbClr val="2574DB"/>
                </a:solidFill>
              </a:rPr>
              <a:t>착오송금 처리</a:t>
            </a:r>
            <a:r>
              <a:rPr lang="en-US" altLang="ko-KR" sz="3200" b="1" i="1" kern="0" dirty="0">
                <a:solidFill>
                  <a:srgbClr val="2574DB"/>
                </a:solidFill>
              </a:rPr>
              <a:t>)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F3CC468-23BA-4661-9267-4D02BA11EB26}"/>
              </a:ext>
            </a:extLst>
          </p:cNvPr>
          <p:cNvSpPr/>
          <p:nvPr/>
        </p:nvSpPr>
        <p:spPr>
          <a:xfrm>
            <a:off x="1830293" y="1389529"/>
            <a:ext cx="8805253" cy="490863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17500" dist="38100" dir="5400000" algn="t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ko-KR" altLang="en-US" sz="2400" b="1">
              <a:solidFill>
                <a:srgbClr val="2574DB"/>
              </a:solidFill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C71C847F-56D7-4727-B871-AAB39F6BD8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0294" y="1389529"/>
            <a:ext cx="8805254" cy="577882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F01F68A3-3A0F-49E9-9EA3-0DEA68395C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0294" y="2229400"/>
            <a:ext cx="1845699" cy="3239071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3A33BC02-B1E6-428D-A068-D21B8BDC7546}"/>
              </a:ext>
            </a:extLst>
          </p:cNvPr>
          <p:cNvSpPr/>
          <p:nvPr/>
        </p:nvSpPr>
        <p:spPr>
          <a:xfrm>
            <a:off x="4096140" y="1486460"/>
            <a:ext cx="727787" cy="3796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관리자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7AEBCC4-C7F5-4F20-8D54-D51954C62AFE}"/>
              </a:ext>
            </a:extLst>
          </p:cNvPr>
          <p:cNvSpPr/>
          <p:nvPr/>
        </p:nvSpPr>
        <p:spPr>
          <a:xfrm>
            <a:off x="1943879" y="2631233"/>
            <a:ext cx="1732114" cy="28372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0DD12D42-1BF2-48E8-923E-070413AB60D3}"/>
              </a:ext>
            </a:extLst>
          </p:cNvPr>
          <p:cNvSpPr/>
          <p:nvPr/>
        </p:nvSpPr>
        <p:spPr>
          <a:xfrm>
            <a:off x="1943879" y="2756325"/>
            <a:ext cx="1732114" cy="3796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수취인 송금정보 심사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873B2B5-6FA5-4B66-A3E8-DEE49BA52198}"/>
              </a:ext>
            </a:extLst>
          </p:cNvPr>
          <p:cNvSpPr/>
          <p:nvPr/>
        </p:nvSpPr>
        <p:spPr>
          <a:xfrm>
            <a:off x="1943879" y="3266981"/>
            <a:ext cx="1732114" cy="3796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착오송금 처리</a:t>
            </a: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134A5747-22FF-4F4D-8B3E-0D81CE1B2E78}"/>
              </a:ext>
            </a:extLst>
          </p:cNvPr>
          <p:cNvCxnSpPr/>
          <p:nvPr/>
        </p:nvCxnSpPr>
        <p:spPr>
          <a:xfrm>
            <a:off x="2090057" y="3135987"/>
            <a:ext cx="142758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F77FB619-F65A-4E9D-BE8F-C56C7619A75D}"/>
              </a:ext>
            </a:extLst>
          </p:cNvPr>
          <p:cNvSpPr/>
          <p:nvPr/>
        </p:nvSpPr>
        <p:spPr>
          <a:xfrm>
            <a:off x="3937518" y="2248678"/>
            <a:ext cx="6270172" cy="38255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착오송금 처리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081A0D1-6D81-4036-B1C4-C95B8CE1596C}"/>
              </a:ext>
            </a:extLst>
          </p:cNvPr>
          <p:cNvSpPr/>
          <p:nvPr/>
        </p:nvSpPr>
        <p:spPr>
          <a:xfrm>
            <a:off x="3937518" y="2712299"/>
            <a:ext cx="6270172" cy="287021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착오송금 </a:t>
            </a:r>
            <a:r>
              <a:rPr lang="ko-KR" altLang="en-US" sz="1200">
                <a:solidFill>
                  <a:schemeClr val="tx1"/>
                </a:solidFill>
              </a:rPr>
              <a:t>문의 내역들</a:t>
            </a:r>
            <a:r>
              <a:rPr lang="en-US" altLang="ko-KR" sz="1200" dirty="0">
                <a:solidFill>
                  <a:schemeClr val="tx1"/>
                </a:solidFill>
              </a:rPr>
              <a:t>(</a:t>
            </a:r>
            <a:r>
              <a:rPr lang="ko-KR" altLang="en-US" sz="1200">
                <a:solidFill>
                  <a:schemeClr val="tx1"/>
                </a:solidFill>
              </a:rPr>
              <a:t>게시판 형태</a:t>
            </a:r>
            <a:r>
              <a:rPr lang="en-US" altLang="ko-KR" sz="1200" dirty="0">
                <a:solidFill>
                  <a:schemeClr val="tx1"/>
                </a:solidFill>
              </a:rPr>
              <a:t>)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03652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한쪽 모서리가 둥근 사각형 4"/>
          <p:cNvSpPr/>
          <p:nvPr/>
        </p:nvSpPr>
        <p:spPr>
          <a:xfrm flipV="1">
            <a:off x="0" y="0"/>
            <a:ext cx="1425388" cy="1486460"/>
          </a:xfrm>
          <a:prstGeom prst="round1Rect">
            <a:avLst/>
          </a:prstGeom>
          <a:solidFill>
            <a:srgbClr val="2574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304800" y="995082"/>
            <a:ext cx="788894" cy="788894"/>
          </a:xfrm>
          <a:prstGeom prst="roundRect">
            <a:avLst>
              <a:gd name="adj" fmla="val 11033"/>
            </a:avLst>
          </a:prstGeom>
          <a:solidFill>
            <a:schemeClr val="bg1"/>
          </a:solidFill>
          <a:ln>
            <a:noFill/>
          </a:ln>
          <a:effectLst>
            <a:outerShdw blurRad="317500" dist="38100" dir="5400000" algn="t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2400" b="1" dirty="0">
                <a:solidFill>
                  <a:srgbClr val="2574DB"/>
                </a:solidFill>
              </a:rPr>
              <a:t>6</a:t>
            </a:r>
            <a:endParaRPr lang="ko-KR" altLang="en-US" sz="2400" b="1" dirty="0">
              <a:solidFill>
                <a:srgbClr val="2574DB"/>
              </a:solidFill>
            </a:endParaRPr>
          </a:p>
        </p:txBody>
      </p:sp>
      <p:sp>
        <p:nvSpPr>
          <p:cNvPr id="8" name="타원 7"/>
          <p:cNvSpPr/>
          <p:nvPr/>
        </p:nvSpPr>
        <p:spPr>
          <a:xfrm>
            <a:off x="908050" y="908050"/>
            <a:ext cx="215900" cy="215900"/>
          </a:xfrm>
          <a:prstGeom prst="ellipse">
            <a:avLst/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자유형 10"/>
          <p:cNvSpPr>
            <a:spLocks/>
          </p:cNvSpPr>
          <p:nvPr/>
        </p:nvSpPr>
        <p:spPr bwMode="auto">
          <a:xfrm>
            <a:off x="972835" y="980794"/>
            <a:ext cx="86329" cy="75555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10606" y="402869"/>
            <a:ext cx="110318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>
                <a:solidFill>
                  <a:prstClr val="white"/>
                </a:solidFill>
              </a:rPr>
              <a:t>HANASAFE</a:t>
            </a:r>
            <a:endParaRPr lang="ko-KR" altLang="en-US" sz="1400" dirty="0">
              <a:solidFill>
                <a:prstClr val="white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A56DB06-1FE6-412A-B470-BE2212F2C9DC}"/>
              </a:ext>
            </a:extLst>
          </p:cNvPr>
          <p:cNvSpPr/>
          <p:nvPr/>
        </p:nvSpPr>
        <p:spPr>
          <a:xfrm>
            <a:off x="1696944" y="176644"/>
            <a:ext cx="6096000" cy="752835"/>
          </a:xfrm>
          <a:prstGeom prst="rect">
            <a:avLst/>
          </a:prstGeom>
        </p:spPr>
        <p:txBody>
          <a:bodyPr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3200" b="1" i="1" kern="0" dirty="0">
                <a:solidFill>
                  <a:srgbClr val="2574DB"/>
                </a:solidFill>
              </a:rPr>
              <a:t>기대효과</a:t>
            </a:r>
            <a:endParaRPr lang="en-US" altLang="ko-KR" sz="3200" b="1" i="1" kern="0" dirty="0">
              <a:solidFill>
                <a:srgbClr val="2574DB"/>
              </a:solidFill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227F002A-0F00-45C4-B32B-06FE9D26B664}"/>
              </a:ext>
            </a:extLst>
          </p:cNvPr>
          <p:cNvSpPr/>
          <p:nvPr/>
        </p:nvSpPr>
        <p:spPr>
          <a:xfrm>
            <a:off x="1213793" y="1889329"/>
            <a:ext cx="2699065" cy="2699065"/>
          </a:xfrm>
          <a:prstGeom prst="ellipse">
            <a:avLst/>
          </a:prstGeom>
          <a:solidFill>
            <a:schemeClr val="bg1"/>
          </a:solidFill>
          <a:ln w="28575">
            <a:solidFill>
              <a:srgbClr val="2574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빠르고 편리한 </a:t>
            </a:r>
            <a:endParaRPr lang="en-US" altLang="ko-KR" sz="1600" dirty="0">
              <a:solidFill>
                <a:schemeClr val="tx1"/>
              </a:solidFill>
            </a:endParaRPr>
          </a:p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서비스로 </a:t>
            </a:r>
            <a:endParaRPr lang="en-US" altLang="ko-KR" sz="1600" dirty="0">
              <a:solidFill>
                <a:schemeClr val="tx1"/>
              </a:solidFill>
            </a:endParaRPr>
          </a:p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고객 만족도 증가</a:t>
            </a:r>
            <a:r>
              <a:rPr lang="en-US" altLang="ko-KR" sz="1600" dirty="0">
                <a:solidFill>
                  <a:schemeClr val="tx1"/>
                </a:solidFill>
              </a:rPr>
              <a:t> </a:t>
            </a:r>
          </a:p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새로운 고객 유입</a:t>
            </a: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BA3225A-E102-4C43-8C10-96EE6F043E80}"/>
              </a:ext>
            </a:extLst>
          </p:cNvPr>
          <p:cNvSpPr/>
          <p:nvPr/>
        </p:nvSpPr>
        <p:spPr>
          <a:xfrm>
            <a:off x="4936708" y="1889329"/>
            <a:ext cx="2699065" cy="2699065"/>
          </a:xfrm>
          <a:prstGeom prst="ellipse">
            <a:avLst/>
          </a:prstGeom>
          <a:solidFill>
            <a:schemeClr val="bg1"/>
          </a:solidFill>
          <a:ln w="28575">
            <a:solidFill>
              <a:srgbClr val="2574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착오송금 예방</a:t>
            </a:r>
            <a:r>
              <a:rPr lang="en-US" altLang="ko-KR" sz="1600" dirty="0">
                <a:solidFill>
                  <a:schemeClr val="tx1"/>
                </a:solidFill>
              </a:rPr>
              <a:t>/</a:t>
            </a:r>
            <a:r>
              <a:rPr lang="ko-KR" altLang="en-US" sz="1600" dirty="0">
                <a:solidFill>
                  <a:schemeClr val="tx1"/>
                </a:solidFill>
              </a:rPr>
              <a:t>처리를 통한 비용 감소 및 </a:t>
            </a:r>
            <a:endParaRPr lang="en-US" altLang="ko-KR" sz="1600" dirty="0">
              <a:solidFill>
                <a:schemeClr val="tx1"/>
              </a:solidFill>
            </a:endParaRPr>
          </a:p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고객친화적 기업 </a:t>
            </a:r>
            <a:endParaRPr lang="en-US" altLang="ko-KR" sz="1600" dirty="0">
              <a:solidFill>
                <a:schemeClr val="tx1"/>
              </a:solidFill>
            </a:endParaRPr>
          </a:p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이미지 구축</a:t>
            </a: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E459BEDC-9E9F-4616-BF35-52B71ED0DEB8}"/>
              </a:ext>
            </a:extLst>
          </p:cNvPr>
          <p:cNvSpPr/>
          <p:nvPr/>
        </p:nvSpPr>
        <p:spPr>
          <a:xfrm>
            <a:off x="8659623" y="1889329"/>
            <a:ext cx="2699065" cy="2699065"/>
          </a:xfrm>
          <a:prstGeom prst="ellipse">
            <a:avLst/>
          </a:prstGeom>
          <a:solidFill>
            <a:schemeClr val="bg1"/>
          </a:solidFill>
          <a:ln w="28575">
            <a:solidFill>
              <a:srgbClr val="2574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환전 수수료 및 송금 수수료 확대를 통한 매출 증대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53C6090E-8B69-4817-B82D-00B87B2243D4}"/>
              </a:ext>
            </a:extLst>
          </p:cNvPr>
          <p:cNvGrpSpPr/>
          <p:nvPr/>
        </p:nvGrpSpPr>
        <p:grpSpPr>
          <a:xfrm flipV="1">
            <a:off x="2463772" y="4588394"/>
            <a:ext cx="7644936" cy="775274"/>
            <a:chOff x="3146136" y="4958708"/>
            <a:chExt cx="6195744" cy="775274"/>
          </a:xfrm>
        </p:grpSpPr>
        <p:sp>
          <p:nvSpPr>
            <p:cNvPr id="16" name="왼쪽 대괄호 15">
              <a:extLst>
                <a:ext uri="{FF2B5EF4-FFF2-40B4-BE49-F238E27FC236}">
                  <a16:creationId xmlns:a16="http://schemas.microsoft.com/office/drawing/2014/main" id="{55F41794-6DFD-455F-BE1F-FAA7E5C1E409}"/>
                </a:ext>
              </a:extLst>
            </p:cNvPr>
            <p:cNvSpPr/>
            <p:nvPr/>
          </p:nvSpPr>
          <p:spPr>
            <a:xfrm rot="5400000">
              <a:off x="4487435" y="3977409"/>
              <a:ext cx="415274" cy="3097872"/>
            </a:xfrm>
            <a:prstGeom prst="leftBracket">
              <a:avLst>
                <a:gd name="adj" fmla="val 0"/>
              </a:avLst>
            </a:prstGeom>
            <a:ln w="28575">
              <a:solidFill>
                <a:srgbClr val="2574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prstClr val="black"/>
                </a:solidFill>
              </a:endParaRPr>
            </a:p>
          </p:txBody>
        </p:sp>
        <p:sp>
          <p:nvSpPr>
            <p:cNvPr id="17" name="왼쪽 대괄호 16">
              <a:extLst>
                <a:ext uri="{FF2B5EF4-FFF2-40B4-BE49-F238E27FC236}">
                  <a16:creationId xmlns:a16="http://schemas.microsoft.com/office/drawing/2014/main" id="{D9DB039D-5152-4080-8281-E583D5D38460}"/>
                </a:ext>
              </a:extLst>
            </p:cNvPr>
            <p:cNvSpPr/>
            <p:nvPr/>
          </p:nvSpPr>
          <p:spPr>
            <a:xfrm rot="5400000">
              <a:off x="7585307" y="3977409"/>
              <a:ext cx="415274" cy="3097872"/>
            </a:xfrm>
            <a:prstGeom prst="leftBracket">
              <a:avLst>
                <a:gd name="adj" fmla="val 0"/>
              </a:avLst>
            </a:prstGeom>
            <a:ln w="28575">
              <a:solidFill>
                <a:srgbClr val="2574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prstClr val="black"/>
                </a:solidFill>
              </a:endParaRPr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7B9184F3-EF26-4F48-BD80-6D8383FF0750}"/>
                </a:ext>
              </a:extLst>
            </p:cNvPr>
            <p:cNvCxnSpPr/>
            <p:nvPr/>
          </p:nvCxnSpPr>
          <p:spPr>
            <a:xfrm>
              <a:off x="6244007" y="4958708"/>
              <a:ext cx="0" cy="360000"/>
            </a:xfrm>
            <a:prstGeom prst="line">
              <a:avLst/>
            </a:prstGeom>
            <a:ln w="28575">
              <a:solidFill>
                <a:srgbClr val="2574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17A3152-5BE0-4941-A146-3D98455CFFC3}"/>
              </a:ext>
            </a:extLst>
          </p:cNvPr>
          <p:cNvSpPr/>
          <p:nvPr/>
        </p:nvSpPr>
        <p:spPr>
          <a:xfrm>
            <a:off x="2171444" y="5363668"/>
            <a:ext cx="8229589" cy="6702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2800" i="1" kern="0" dirty="0">
                <a:solidFill>
                  <a:srgbClr val="184D94"/>
                </a:solidFill>
                <a:latin typeface="+mj-ea"/>
                <a:ea typeface="+mj-ea"/>
              </a:rPr>
              <a:t>“</a:t>
            </a:r>
            <a:r>
              <a:rPr lang="ko-KR" altLang="en-US" sz="2800" i="1" kern="0" dirty="0">
                <a:solidFill>
                  <a:srgbClr val="184D94"/>
                </a:solidFill>
                <a:latin typeface="+mj-ea"/>
                <a:ea typeface="+mj-ea"/>
              </a:rPr>
              <a:t>매출 증가 및 비용 감소를 통한 수익률 개선</a:t>
            </a:r>
            <a:r>
              <a:rPr lang="en-US" altLang="ko-KR" sz="2800" i="1" kern="0" dirty="0">
                <a:solidFill>
                  <a:srgbClr val="184D94"/>
                </a:solidFill>
                <a:latin typeface="+mj-ea"/>
                <a:ea typeface="+mj-ea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539006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D5F4AE3-D126-4BFD-8D88-DB46475FACD1}"/>
              </a:ext>
            </a:extLst>
          </p:cNvPr>
          <p:cNvSpPr txBox="1"/>
          <p:nvPr/>
        </p:nvSpPr>
        <p:spPr>
          <a:xfrm>
            <a:off x="4012163" y="1011030"/>
            <a:ext cx="7548465" cy="41434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ctr">
              <a:lnSpc>
                <a:spcPct val="250000"/>
              </a:lnSpc>
              <a:buFont typeface="+mj-lt"/>
              <a:buAutoNum type="arabicPeriod"/>
            </a:pPr>
            <a:r>
              <a:rPr lang="ko-KR" altLang="ko-KR" dirty="0">
                <a:solidFill>
                  <a:prstClr val="black">
                    <a:lumMod val="65000"/>
                    <a:lumOff val="35000"/>
                  </a:prst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서비스</a:t>
            </a:r>
            <a:r>
              <a:rPr lang="en-US" altLang="ko-KR" dirty="0">
                <a:solidFill>
                  <a:prstClr val="black">
                    <a:lumMod val="65000"/>
                    <a:lumOff val="35000"/>
                  </a:prst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 </a:t>
            </a:r>
            <a:r>
              <a:rPr lang="ko-KR" altLang="ko-KR" dirty="0">
                <a:solidFill>
                  <a:prstClr val="black">
                    <a:lumMod val="65000"/>
                    <a:lumOff val="35000"/>
                  </a:prst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소개</a:t>
            </a:r>
          </a:p>
          <a:p>
            <a:pPr marL="342900" indent="-342900" fontAlgn="ctr">
              <a:lnSpc>
                <a:spcPct val="250000"/>
              </a:lnSpc>
              <a:buFont typeface="+mj-lt"/>
              <a:buAutoNum type="arabicPeriod"/>
            </a:pPr>
            <a:r>
              <a:rPr lang="ko-KR" altLang="ko-KR" dirty="0">
                <a:solidFill>
                  <a:prstClr val="black">
                    <a:lumMod val="65000"/>
                    <a:lumOff val="35000"/>
                  </a:prst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기획</a:t>
            </a:r>
            <a:r>
              <a:rPr lang="en-US" altLang="ko-KR" dirty="0">
                <a:solidFill>
                  <a:prstClr val="black">
                    <a:lumMod val="65000"/>
                    <a:lumOff val="35000"/>
                  </a:prst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 </a:t>
            </a:r>
            <a:r>
              <a:rPr lang="ko-KR" altLang="ko-KR" dirty="0">
                <a:solidFill>
                  <a:prstClr val="black">
                    <a:lumMod val="65000"/>
                    <a:lumOff val="35000"/>
                  </a:prst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배경</a:t>
            </a:r>
          </a:p>
          <a:p>
            <a:pPr marL="342900" indent="-342900" fontAlgn="ctr">
              <a:lnSpc>
                <a:spcPct val="250000"/>
              </a:lnSpc>
              <a:buFont typeface="+mj-lt"/>
              <a:buAutoNum type="arabicPeriod"/>
            </a:pPr>
            <a:r>
              <a:rPr lang="ko-KR" altLang="ko-KR" dirty="0">
                <a:solidFill>
                  <a:prstClr val="black">
                    <a:lumMod val="65000"/>
                    <a:lumOff val="35000"/>
                  </a:prst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차별성</a:t>
            </a:r>
            <a:endParaRPr lang="en-US" altLang="ko-KR" dirty="0">
              <a:solidFill>
                <a:prstClr val="black">
                  <a:lumMod val="65000"/>
                  <a:lumOff val="35000"/>
                </a:prstClr>
              </a:solidFill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  <a:p>
            <a:pPr marL="342900" indent="-342900" fontAlgn="ctr">
              <a:lnSpc>
                <a:spcPct val="250000"/>
              </a:lnSpc>
              <a:buFont typeface="+mj-lt"/>
              <a:buAutoNum type="arabicPeriod"/>
            </a:pPr>
            <a:r>
              <a:rPr lang="ko-KR" altLang="ko-KR" dirty="0">
                <a:solidFill>
                  <a:prstClr val="black">
                    <a:lumMod val="65000"/>
                    <a:lumOff val="35000"/>
                  </a:prst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요구사항서</a:t>
            </a:r>
          </a:p>
          <a:p>
            <a:pPr marL="342900" indent="-342900" fontAlgn="ctr">
              <a:lnSpc>
                <a:spcPct val="250000"/>
              </a:lnSpc>
              <a:buFont typeface="+mj-lt"/>
              <a:buAutoNum type="arabicPeriod"/>
            </a:pPr>
            <a:r>
              <a:rPr lang="ko-KR" altLang="ko-KR" dirty="0">
                <a:solidFill>
                  <a:prstClr val="black">
                    <a:lumMod val="65000"/>
                    <a:lumOff val="35000"/>
                  </a:prst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시나리오</a:t>
            </a:r>
          </a:p>
          <a:p>
            <a:pPr marL="342900" indent="-342900" fontAlgn="ctr">
              <a:lnSpc>
                <a:spcPct val="250000"/>
              </a:lnSpc>
              <a:buFont typeface="+mj-lt"/>
              <a:buAutoNum type="arabicPeriod"/>
            </a:pPr>
            <a:r>
              <a:rPr lang="ko-KR" altLang="ko-KR" dirty="0">
                <a:solidFill>
                  <a:prstClr val="black">
                    <a:lumMod val="65000"/>
                    <a:lumOff val="35000"/>
                  </a:prst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기대효과</a:t>
            </a:r>
            <a:endParaRPr lang="ko-KR" altLang="en-US" dirty="0">
              <a:solidFill>
                <a:prstClr val="black">
                  <a:lumMod val="65000"/>
                  <a:lumOff val="35000"/>
                </a:prstClr>
              </a:solidFill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DF3916A-D536-4446-8613-BD8326B0764E}"/>
              </a:ext>
            </a:extLst>
          </p:cNvPr>
          <p:cNvSpPr/>
          <p:nvPr/>
        </p:nvSpPr>
        <p:spPr>
          <a:xfrm>
            <a:off x="-1" y="1"/>
            <a:ext cx="3219062" cy="6858000"/>
          </a:xfrm>
          <a:prstGeom prst="rect">
            <a:avLst/>
          </a:prstGeom>
          <a:solidFill>
            <a:srgbClr val="2574DB"/>
          </a:solidFill>
          <a:ln>
            <a:noFill/>
          </a:ln>
          <a:effectLst>
            <a:outerShdw blurRad="317500" dist="38100" dir="5400000" algn="t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t"/>
          <a:lstStyle/>
          <a:p>
            <a:pPr algn="ctr">
              <a:lnSpc>
                <a:spcPct val="400000"/>
              </a:lnSpc>
            </a:pPr>
            <a:r>
              <a:rPr lang="ko-KR" altLang="en-US" sz="3600" dirty="0">
                <a:solidFill>
                  <a:schemeClr val="bg1"/>
                </a:solidFill>
                <a:latin typeface="+mj-ea"/>
                <a:ea typeface="+mj-ea"/>
              </a:rPr>
              <a:t>목 차</a:t>
            </a:r>
          </a:p>
        </p:txBody>
      </p:sp>
    </p:spTree>
    <p:extLst>
      <p:ext uri="{BB962C8B-B14F-4D97-AF65-F5344CB8AC3E}">
        <p14:creationId xmlns:p14="http://schemas.microsoft.com/office/powerpoint/2010/main" val="1791084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4766392C-95D7-42F4-9DA1-280627B1EA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2677"/>
          <a:stretch/>
        </p:blipFill>
        <p:spPr>
          <a:xfrm>
            <a:off x="2042286" y="1260428"/>
            <a:ext cx="9217421" cy="5281667"/>
          </a:xfrm>
          <a:prstGeom prst="rect">
            <a:avLst/>
          </a:prstGeom>
        </p:spPr>
      </p:pic>
      <p:sp>
        <p:nvSpPr>
          <p:cNvPr id="7" name="한쪽 모서리가 둥근 사각형 4">
            <a:extLst>
              <a:ext uri="{FF2B5EF4-FFF2-40B4-BE49-F238E27FC236}">
                <a16:creationId xmlns:a16="http://schemas.microsoft.com/office/drawing/2014/main" id="{A466ADF7-E75A-48B3-B2CA-81FDC1A840CF}"/>
              </a:ext>
            </a:extLst>
          </p:cNvPr>
          <p:cNvSpPr/>
          <p:nvPr/>
        </p:nvSpPr>
        <p:spPr>
          <a:xfrm flipV="1">
            <a:off x="0" y="0"/>
            <a:ext cx="1425388" cy="1486460"/>
          </a:xfrm>
          <a:prstGeom prst="round1Rect">
            <a:avLst/>
          </a:prstGeom>
          <a:solidFill>
            <a:srgbClr val="2574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9" name="모서리가 둥근 직사각형 6">
            <a:extLst>
              <a:ext uri="{FF2B5EF4-FFF2-40B4-BE49-F238E27FC236}">
                <a16:creationId xmlns:a16="http://schemas.microsoft.com/office/drawing/2014/main" id="{3E121006-3204-411D-8490-845FB4EE1F90}"/>
              </a:ext>
            </a:extLst>
          </p:cNvPr>
          <p:cNvSpPr/>
          <p:nvPr/>
        </p:nvSpPr>
        <p:spPr>
          <a:xfrm>
            <a:off x="304800" y="995082"/>
            <a:ext cx="788894" cy="788894"/>
          </a:xfrm>
          <a:prstGeom prst="roundRect">
            <a:avLst>
              <a:gd name="adj" fmla="val 11033"/>
            </a:avLst>
          </a:prstGeom>
          <a:solidFill>
            <a:schemeClr val="bg1"/>
          </a:solidFill>
          <a:ln>
            <a:noFill/>
          </a:ln>
          <a:effectLst>
            <a:outerShdw blurRad="317500" dist="38100" dir="5400000" algn="t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2400" b="1" dirty="0">
                <a:solidFill>
                  <a:srgbClr val="2574DB"/>
                </a:solidFill>
              </a:rPr>
              <a:t>0</a:t>
            </a:r>
            <a:endParaRPr lang="ko-KR" altLang="en-US" sz="2400" b="1" dirty="0">
              <a:solidFill>
                <a:srgbClr val="2574DB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28159248-F8E5-4B7E-859F-43D8996DBF83}"/>
              </a:ext>
            </a:extLst>
          </p:cNvPr>
          <p:cNvSpPr/>
          <p:nvPr/>
        </p:nvSpPr>
        <p:spPr>
          <a:xfrm>
            <a:off x="908050" y="908050"/>
            <a:ext cx="215900" cy="215900"/>
          </a:xfrm>
          <a:prstGeom prst="ellipse">
            <a:avLst/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" name="자유형 10">
            <a:extLst>
              <a:ext uri="{FF2B5EF4-FFF2-40B4-BE49-F238E27FC236}">
                <a16:creationId xmlns:a16="http://schemas.microsoft.com/office/drawing/2014/main" id="{5E80131C-8FFA-49AD-A1B2-6290B8ACC4E4}"/>
              </a:ext>
            </a:extLst>
          </p:cNvPr>
          <p:cNvSpPr>
            <a:spLocks/>
          </p:cNvSpPr>
          <p:nvPr/>
        </p:nvSpPr>
        <p:spPr bwMode="auto">
          <a:xfrm>
            <a:off x="972835" y="980794"/>
            <a:ext cx="86329" cy="75555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35EDBB7-33A1-4FE3-9D3E-DFAD19E3CD64}"/>
              </a:ext>
            </a:extLst>
          </p:cNvPr>
          <p:cNvSpPr/>
          <p:nvPr/>
        </p:nvSpPr>
        <p:spPr>
          <a:xfrm>
            <a:off x="1696944" y="186804"/>
            <a:ext cx="6096000" cy="752835"/>
          </a:xfrm>
          <a:prstGeom prst="rect">
            <a:avLst/>
          </a:prstGeom>
        </p:spPr>
        <p:txBody>
          <a:bodyPr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3200" b="1" i="1" kern="0" dirty="0" err="1">
                <a:solidFill>
                  <a:srgbClr val="2574DB"/>
                </a:solidFill>
              </a:rPr>
              <a:t>해외송금이란</a:t>
            </a:r>
            <a:r>
              <a:rPr lang="en-US" altLang="ko-KR" sz="3200" b="1" i="1" kern="0" dirty="0">
                <a:solidFill>
                  <a:srgbClr val="2574DB"/>
                </a:solidFill>
              </a:rPr>
              <a:t>?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1D24D01-B807-4B47-91F8-78BE077F81A5}"/>
              </a:ext>
            </a:extLst>
          </p:cNvPr>
          <p:cNvSpPr/>
          <p:nvPr/>
        </p:nvSpPr>
        <p:spPr>
          <a:xfrm>
            <a:off x="110606" y="402869"/>
            <a:ext cx="110318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>
                <a:solidFill>
                  <a:prstClr val="white"/>
                </a:solidFill>
              </a:rPr>
              <a:t>HANASAFE</a:t>
            </a:r>
            <a:endParaRPr lang="ko-KR" altLang="en-US" sz="14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09826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한쪽 모서리가 둥근 사각형 4"/>
          <p:cNvSpPr/>
          <p:nvPr/>
        </p:nvSpPr>
        <p:spPr>
          <a:xfrm flipV="1">
            <a:off x="0" y="0"/>
            <a:ext cx="1425388" cy="1486460"/>
          </a:xfrm>
          <a:prstGeom prst="round1Rect">
            <a:avLst/>
          </a:prstGeom>
          <a:solidFill>
            <a:srgbClr val="2574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304800" y="995082"/>
            <a:ext cx="788894" cy="788894"/>
          </a:xfrm>
          <a:prstGeom prst="roundRect">
            <a:avLst>
              <a:gd name="adj" fmla="val 11033"/>
            </a:avLst>
          </a:prstGeom>
          <a:solidFill>
            <a:schemeClr val="bg1"/>
          </a:solidFill>
          <a:ln>
            <a:noFill/>
          </a:ln>
          <a:effectLst>
            <a:outerShdw blurRad="317500" dist="38100" dir="5400000" algn="t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2400" b="1" dirty="0">
                <a:solidFill>
                  <a:srgbClr val="2574DB"/>
                </a:solidFill>
              </a:rPr>
              <a:t>1</a:t>
            </a:r>
            <a:endParaRPr lang="ko-KR" altLang="en-US" sz="2400" b="1" dirty="0">
              <a:solidFill>
                <a:srgbClr val="2574DB"/>
              </a:solidFill>
            </a:endParaRPr>
          </a:p>
        </p:txBody>
      </p:sp>
      <p:sp>
        <p:nvSpPr>
          <p:cNvPr id="8" name="타원 7"/>
          <p:cNvSpPr/>
          <p:nvPr/>
        </p:nvSpPr>
        <p:spPr>
          <a:xfrm>
            <a:off x="908050" y="908050"/>
            <a:ext cx="215900" cy="215900"/>
          </a:xfrm>
          <a:prstGeom prst="ellipse">
            <a:avLst/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자유형 10"/>
          <p:cNvSpPr>
            <a:spLocks/>
          </p:cNvSpPr>
          <p:nvPr/>
        </p:nvSpPr>
        <p:spPr bwMode="auto">
          <a:xfrm>
            <a:off x="972835" y="980794"/>
            <a:ext cx="86329" cy="75555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1696944" y="186804"/>
            <a:ext cx="6096000" cy="752835"/>
          </a:xfrm>
          <a:prstGeom prst="rect">
            <a:avLst/>
          </a:prstGeom>
        </p:spPr>
        <p:txBody>
          <a:bodyPr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3200" b="1" i="1" kern="0" dirty="0">
                <a:solidFill>
                  <a:srgbClr val="2574DB"/>
                </a:solidFill>
              </a:rPr>
              <a:t>서비스 소개</a:t>
            </a:r>
            <a:endParaRPr lang="en-US" altLang="ko-KR" sz="3200" b="1" i="1" kern="0" dirty="0">
              <a:solidFill>
                <a:srgbClr val="2574DB"/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10606" y="402869"/>
            <a:ext cx="110318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>
                <a:solidFill>
                  <a:prstClr val="white"/>
                </a:solidFill>
              </a:rPr>
              <a:t>HANASAFE</a:t>
            </a:r>
            <a:endParaRPr lang="ko-KR" altLang="en-US" sz="1400" dirty="0">
              <a:solidFill>
                <a:prstClr val="white"/>
              </a:solidFill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367C35EE-B267-498A-9EE8-C952AFAD3587}"/>
              </a:ext>
            </a:extLst>
          </p:cNvPr>
          <p:cNvGrpSpPr/>
          <p:nvPr/>
        </p:nvGrpSpPr>
        <p:grpSpPr>
          <a:xfrm>
            <a:off x="2134013" y="2255778"/>
            <a:ext cx="7781731" cy="425792"/>
            <a:chOff x="2205133" y="2186753"/>
            <a:chExt cx="7781731" cy="425792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EFA5CC62-C569-4335-8194-D9BC0B39C5F2}"/>
                </a:ext>
              </a:extLst>
            </p:cNvPr>
            <p:cNvSpPr/>
            <p:nvPr/>
          </p:nvSpPr>
          <p:spPr>
            <a:xfrm>
              <a:off x="2499360" y="2428240"/>
              <a:ext cx="7233920" cy="184305"/>
            </a:xfrm>
            <a:prstGeom prst="rect">
              <a:avLst/>
            </a:prstGeom>
            <a:solidFill>
              <a:srgbClr val="2574DB">
                <a:alpha val="20000"/>
              </a:srgbClr>
            </a:solidFill>
            <a:ln>
              <a:noFill/>
            </a:ln>
            <a:effectLst>
              <a:outerShdw blurRad="317500" dist="38100" dir="5400000" algn="t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t"/>
            <a:lstStyle/>
            <a:p>
              <a:pPr algn="ctr">
                <a:lnSpc>
                  <a:spcPct val="400000"/>
                </a:lnSpc>
              </a:pPr>
              <a:endParaRPr lang="ko-KR" altLang="en-US" sz="36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66AE2F65-A160-4E46-AFB9-FFB530414CCF}"/>
                </a:ext>
              </a:extLst>
            </p:cNvPr>
            <p:cNvSpPr txBox="1"/>
            <p:nvPr/>
          </p:nvSpPr>
          <p:spPr>
            <a:xfrm>
              <a:off x="2205133" y="2186753"/>
              <a:ext cx="778173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i="1" dirty="0">
                  <a:solidFill>
                    <a:srgbClr val="2574DB"/>
                  </a:solidFill>
                  <a:latin typeface="+mj-lt"/>
                </a:rPr>
                <a:t>“</a:t>
              </a:r>
              <a:r>
                <a:rPr lang="ko-KR" altLang="en-US" sz="2000" i="1" dirty="0">
                  <a:solidFill>
                    <a:srgbClr val="2574DB"/>
                  </a:solidFill>
                  <a:latin typeface="+mj-lt"/>
                </a:rPr>
                <a:t>은행 방문 없이 쉽고</a:t>
              </a:r>
              <a:r>
                <a:rPr lang="en-US" altLang="ko-KR" sz="2000" i="1" dirty="0">
                  <a:solidFill>
                    <a:srgbClr val="2574DB"/>
                  </a:solidFill>
                  <a:latin typeface="+mj-lt"/>
                </a:rPr>
                <a:t>, </a:t>
              </a:r>
              <a:r>
                <a:rPr lang="ko-KR" altLang="en-US" sz="2000" i="1" dirty="0">
                  <a:solidFill>
                    <a:srgbClr val="2574DB"/>
                  </a:solidFill>
                  <a:latin typeface="+mj-lt"/>
                </a:rPr>
                <a:t>빠르고</a:t>
              </a:r>
              <a:r>
                <a:rPr lang="en-US" altLang="ko-KR" sz="2000" i="1" dirty="0">
                  <a:solidFill>
                    <a:srgbClr val="2574DB"/>
                  </a:solidFill>
                  <a:latin typeface="+mj-lt"/>
                </a:rPr>
                <a:t>, </a:t>
              </a:r>
              <a:r>
                <a:rPr lang="ko-KR" altLang="en-US" sz="2000" i="1" dirty="0">
                  <a:solidFill>
                    <a:srgbClr val="2574DB"/>
                  </a:solidFill>
                  <a:latin typeface="+mj-lt"/>
                </a:rPr>
                <a:t>안전하게 해외송금을 보낼 수 있는 서비스</a:t>
              </a:r>
              <a:r>
                <a:rPr lang="en-US" altLang="ko-KR" sz="2000" i="1" dirty="0">
                  <a:solidFill>
                    <a:srgbClr val="2574DB"/>
                  </a:solidFill>
                  <a:latin typeface="+mj-lt"/>
                </a:rPr>
                <a:t>”</a:t>
              </a:r>
              <a:endParaRPr lang="ko-KR" altLang="en-US" sz="2000" i="1" dirty="0">
                <a:solidFill>
                  <a:srgbClr val="2574DB"/>
                </a:solidFill>
                <a:latin typeface="+mj-lt"/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E656C8EB-9B9C-4A7F-8B43-BD6969D66698}"/>
              </a:ext>
            </a:extLst>
          </p:cNvPr>
          <p:cNvSpPr txBox="1"/>
          <p:nvPr/>
        </p:nvSpPr>
        <p:spPr>
          <a:xfrm>
            <a:off x="-2371038" y="3406001"/>
            <a:ext cx="22860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영업점 방문의 번거로움 없이 인터넷 접속만으로 해외 송금의 진행 상태 조회 </a:t>
            </a:r>
            <a:endParaRPr lang="en-US" altLang="ko-KR" sz="1400" dirty="0">
              <a:latin typeface="Noto Sans KR Regular" panose="020B0500000000000000" pitchFamily="34" charset="-127"/>
              <a:ea typeface="Noto Sans KR Regular" panose="020B0500000000000000" pitchFamily="34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7D84C4D-DAEB-465B-8FBC-D715A47EAAC6}"/>
              </a:ext>
            </a:extLst>
          </p:cNvPr>
          <p:cNvSpPr txBox="1"/>
          <p:nvPr/>
        </p:nvSpPr>
        <p:spPr>
          <a:xfrm>
            <a:off x="-2371038" y="4185305"/>
            <a:ext cx="22860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해외 송금 착오 방지를 위한 수취인 정보 직접 입력과 송금 전 정보 심사</a:t>
            </a:r>
            <a:endParaRPr lang="en-US" altLang="ko-KR" sz="1400" dirty="0">
              <a:latin typeface="Noto Sans KR Regular" panose="020B0500000000000000" pitchFamily="34" charset="-127"/>
              <a:ea typeface="Noto Sans KR Regular" panose="020B0500000000000000" pitchFamily="34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49A695D-91EB-4BC2-A93C-4F0AB2DBDC4B}"/>
              </a:ext>
            </a:extLst>
          </p:cNvPr>
          <p:cNvSpPr txBox="1"/>
          <p:nvPr/>
        </p:nvSpPr>
        <p:spPr>
          <a:xfrm>
            <a:off x="-2371038" y="4964609"/>
            <a:ext cx="22860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기존 복잡했던 착오송금 처리 과정을 빠른 착오송금 신청과 해외 은행 연결로 해결</a:t>
            </a:r>
            <a:endParaRPr lang="en-US" altLang="ko-KR" sz="1400" dirty="0">
              <a:latin typeface="Noto Sans KR Regular" panose="020B0500000000000000" pitchFamily="34" charset="-127"/>
              <a:ea typeface="Noto Sans KR Regular" panose="020B0500000000000000" pitchFamily="34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B219F82-54C0-4D4E-9FAE-6F6CEAB1E3AE}"/>
              </a:ext>
            </a:extLst>
          </p:cNvPr>
          <p:cNvSpPr/>
          <p:nvPr/>
        </p:nvSpPr>
        <p:spPr>
          <a:xfrm>
            <a:off x="1715284" y="3245244"/>
            <a:ext cx="2673835" cy="2495142"/>
          </a:xfrm>
          <a:prstGeom prst="rect">
            <a:avLst/>
          </a:prstGeom>
          <a:solidFill>
            <a:schemeClr val="bg1"/>
          </a:solidFill>
          <a:ln>
            <a:solidFill>
              <a:srgbClr val="2574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1EA6BA8-6FE8-4A21-B188-ADAC69E88CBA}"/>
              </a:ext>
            </a:extLst>
          </p:cNvPr>
          <p:cNvSpPr/>
          <p:nvPr/>
        </p:nvSpPr>
        <p:spPr>
          <a:xfrm>
            <a:off x="7843521" y="3236119"/>
            <a:ext cx="2673835" cy="2495142"/>
          </a:xfrm>
          <a:prstGeom prst="rect">
            <a:avLst/>
          </a:prstGeom>
          <a:solidFill>
            <a:schemeClr val="bg1"/>
          </a:solidFill>
          <a:ln>
            <a:solidFill>
              <a:srgbClr val="2574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897B535-4FDB-4853-ABA7-9A16439BF89E}"/>
              </a:ext>
            </a:extLst>
          </p:cNvPr>
          <p:cNvSpPr/>
          <p:nvPr/>
        </p:nvSpPr>
        <p:spPr>
          <a:xfrm>
            <a:off x="4779402" y="3245244"/>
            <a:ext cx="2673835" cy="2495142"/>
          </a:xfrm>
          <a:prstGeom prst="rect">
            <a:avLst/>
          </a:prstGeom>
          <a:solidFill>
            <a:schemeClr val="bg1"/>
          </a:solidFill>
          <a:ln>
            <a:solidFill>
              <a:srgbClr val="2574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9C05C0A-B2E0-404D-8217-C73F10652F47}"/>
              </a:ext>
            </a:extLst>
          </p:cNvPr>
          <p:cNvSpPr/>
          <p:nvPr/>
        </p:nvSpPr>
        <p:spPr>
          <a:xfrm>
            <a:off x="1715284" y="3245244"/>
            <a:ext cx="2673834" cy="574968"/>
          </a:xfrm>
          <a:prstGeom prst="rect">
            <a:avLst/>
          </a:prstGeom>
          <a:solidFill>
            <a:srgbClr val="2574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prstClr val="white"/>
                </a:solidFill>
              </a:rPr>
              <a:t>쉬운 해외송금 추적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7D26C7B-5A6E-424B-BD8F-B26811192102}"/>
              </a:ext>
            </a:extLst>
          </p:cNvPr>
          <p:cNvSpPr/>
          <p:nvPr/>
        </p:nvSpPr>
        <p:spPr>
          <a:xfrm>
            <a:off x="4779400" y="3245244"/>
            <a:ext cx="2673834" cy="574968"/>
          </a:xfrm>
          <a:prstGeom prst="rect">
            <a:avLst/>
          </a:prstGeom>
          <a:solidFill>
            <a:srgbClr val="2574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prstClr val="white"/>
                </a:solidFill>
              </a:rPr>
              <a:t>안전한 정보 입력</a:t>
            </a:r>
            <a:r>
              <a:rPr lang="en-US" altLang="ko-KR" dirty="0">
                <a:solidFill>
                  <a:prstClr val="white"/>
                </a:solidFill>
              </a:rPr>
              <a:t>/</a:t>
            </a:r>
            <a:r>
              <a:rPr lang="ko-KR" altLang="en-US" dirty="0">
                <a:solidFill>
                  <a:prstClr val="white"/>
                </a:solidFill>
              </a:rPr>
              <a:t>심사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59580C9-871C-495B-8DA9-E64F88D093E2}"/>
              </a:ext>
            </a:extLst>
          </p:cNvPr>
          <p:cNvSpPr/>
          <p:nvPr/>
        </p:nvSpPr>
        <p:spPr>
          <a:xfrm>
            <a:off x="7843520" y="3236119"/>
            <a:ext cx="2673834" cy="574968"/>
          </a:xfrm>
          <a:prstGeom prst="rect">
            <a:avLst/>
          </a:prstGeom>
          <a:solidFill>
            <a:srgbClr val="2574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prstClr val="white"/>
                </a:solidFill>
              </a:rPr>
              <a:t>빠른 착오송금 처리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1BF31A4-5748-47DD-B1D5-32C838AF4AE1}"/>
              </a:ext>
            </a:extLst>
          </p:cNvPr>
          <p:cNvSpPr txBox="1"/>
          <p:nvPr/>
        </p:nvSpPr>
        <p:spPr>
          <a:xfrm>
            <a:off x="1909201" y="3919282"/>
            <a:ext cx="2286000" cy="1673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dirty="0">
                <a:solidFill>
                  <a:srgbClr val="184D94"/>
                </a:solidFill>
                <a:latin typeface="+mj-ea"/>
                <a:ea typeface="+mj-ea"/>
              </a:rPr>
              <a:t>수신은행 </a:t>
            </a:r>
            <a:endParaRPr lang="en-US" altLang="ko-KR" sz="1400" dirty="0">
              <a:solidFill>
                <a:srgbClr val="184D94"/>
              </a:solidFill>
              <a:latin typeface="+mj-ea"/>
              <a:ea typeface="+mj-ea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400" dirty="0">
                <a:solidFill>
                  <a:srgbClr val="184D94"/>
                </a:solidFill>
                <a:latin typeface="+mj-ea"/>
                <a:ea typeface="+mj-ea"/>
              </a:rPr>
              <a:t>↓</a:t>
            </a:r>
            <a:endParaRPr lang="en-US" altLang="ko-KR" sz="1400" dirty="0">
              <a:solidFill>
                <a:srgbClr val="184D94"/>
              </a:solidFill>
              <a:latin typeface="+mj-ea"/>
              <a:ea typeface="+mj-ea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400" dirty="0">
                <a:solidFill>
                  <a:srgbClr val="184D94"/>
                </a:solidFill>
                <a:latin typeface="+mj-ea"/>
                <a:ea typeface="+mj-ea"/>
              </a:rPr>
              <a:t>중계은행 </a:t>
            </a:r>
            <a:r>
              <a:rPr lang="en-US" altLang="ko-KR" sz="1400" dirty="0">
                <a:solidFill>
                  <a:srgbClr val="184D94"/>
                </a:solidFill>
                <a:latin typeface="+mj-ea"/>
                <a:ea typeface="+mj-ea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ko-KR" altLang="en-US" sz="1400" dirty="0">
                <a:solidFill>
                  <a:srgbClr val="184D94"/>
                </a:solidFill>
                <a:latin typeface="+mj-ea"/>
              </a:rPr>
              <a:t>↓</a:t>
            </a:r>
            <a:endParaRPr lang="en-US" altLang="ko-KR" sz="1400" dirty="0">
              <a:solidFill>
                <a:srgbClr val="184D94"/>
              </a:solidFill>
              <a:latin typeface="+mj-ea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400" dirty="0">
                <a:solidFill>
                  <a:srgbClr val="184D94"/>
                </a:solidFill>
                <a:latin typeface="+mj-ea"/>
                <a:ea typeface="+mj-ea"/>
              </a:rPr>
              <a:t>수취은행</a:t>
            </a:r>
            <a:endParaRPr lang="en-US" altLang="ko-KR" sz="1400" dirty="0">
              <a:solidFill>
                <a:srgbClr val="184D94"/>
              </a:solidFill>
              <a:latin typeface="+mj-ea"/>
              <a:ea typeface="+mj-ea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DF308D8-986B-4414-B0A6-9AD6D8AE95A1}"/>
              </a:ext>
            </a:extLst>
          </p:cNvPr>
          <p:cNvSpPr txBox="1"/>
          <p:nvPr/>
        </p:nvSpPr>
        <p:spPr>
          <a:xfrm>
            <a:off x="4971338" y="4221572"/>
            <a:ext cx="2286000" cy="812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ko-KR" altLang="en-US" sz="1400" dirty="0">
                <a:solidFill>
                  <a:srgbClr val="184D94"/>
                </a:solidFill>
                <a:latin typeface="+mj-ea"/>
                <a:ea typeface="+mj-ea"/>
              </a:rPr>
              <a:t>수취인 직접 입력</a:t>
            </a:r>
            <a:endParaRPr lang="en-US" altLang="ko-KR" sz="1400" dirty="0">
              <a:solidFill>
                <a:srgbClr val="184D94"/>
              </a:solidFill>
              <a:latin typeface="+mj-ea"/>
              <a:ea typeface="+mj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400" dirty="0">
                <a:solidFill>
                  <a:srgbClr val="184D94"/>
                </a:solidFill>
                <a:latin typeface="+mj-ea"/>
                <a:ea typeface="+mj-ea"/>
              </a:rPr>
              <a:t>송금 전 정보 심사</a:t>
            </a:r>
            <a:endParaRPr lang="en-US" altLang="ko-KR" sz="1400" dirty="0">
              <a:solidFill>
                <a:srgbClr val="184D94"/>
              </a:solidFill>
              <a:latin typeface="+mj-ea"/>
              <a:ea typeface="+mj-ea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C9F3E33-889D-4099-BB2C-BCE8544EC79B}"/>
              </a:ext>
            </a:extLst>
          </p:cNvPr>
          <p:cNvSpPr txBox="1"/>
          <p:nvPr/>
        </p:nvSpPr>
        <p:spPr>
          <a:xfrm>
            <a:off x="8067921" y="4136892"/>
            <a:ext cx="2286000" cy="10275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400" dirty="0">
                <a:solidFill>
                  <a:srgbClr val="184D94"/>
                </a:solidFill>
                <a:latin typeface="+mj-ea"/>
                <a:ea typeface="+mj-ea"/>
              </a:rPr>
              <a:t>빠른 착오송금 신청</a:t>
            </a:r>
            <a:endParaRPr lang="en-US" altLang="ko-KR" sz="1400" dirty="0">
              <a:solidFill>
                <a:srgbClr val="184D94"/>
              </a:solidFill>
              <a:latin typeface="+mj-ea"/>
              <a:ea typeface="+mj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400" dirty="0">
                <a:solidFill>
                  <a:srgbClr val="184D94"/>
                </a:solidFill>
                <a:latin typeface="+mj-ea"/>
                <a:ea typeface="+mj-ea"/>
              </a:rPr>
              <a:t>처리 과정 확인</a:t>
            </a:r>
            <a:endParaRPr lang="en-US" altLang="ko-KR" sz="1400" dirty="0">
              <a:solidFill>
                <a:srgbClr val="184D94"/>
              </a:solidFill>
              <a:latin typeface="+mj-ea"/>
              <a:ea typeface="+mj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400" dirty="0">
                <a:solidFill>
                  <a:srgbClr val="184D94"/>
                </a:solidFill>
                <a:latin typeface="+mj-ea"/>
                <a:ea typeface="+mj-ea"/>
              </a:rPr>
              <a:t>해외 은행 직접 연결</a:t>
            </a:r>
            <a:endParaRPr lang="en-US" altLang="ko-KR" sz="1400" dirty="0">
              <a:solidFill>
                <a:srgbClr val="184D94"/>
              </a:solidFill>
              <a:latin typeface="+mj-ea"/>
              <a:ea typeface="+mj-ea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9838D4F1-343E-4ADD-ABFD-D95BDC176305}"/>
              </a:ext>
            </a:extLst>
          </p:cNvPr>
          <p:cNvSpPr/>
          <p:nvPr/>
        </p:nvSpPr>
        <p:spPr>
          <a:xfrm>
            <a:off x="4265706" y="1486460"/>
            <a:ext cx="3558988" cy="6702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2800" kern="0" dirty="0">
                <a:solidFill>
                  <a:srgbClr val="184D94"/>
                </a:solidFill>
                <a:latin typeface="+mj-ea"/>
                <a:ea typeface="+mj-ea"/>
              </a:rPr>
              <a:t>HANA SAFE </a:t>
            </a:r>
            <a:r>
              <a:rPr lang="ko-KR" altLang="en-US" sz="2800" kern="0" dirty="0">
                <a:solidFill>
                  <a:srgbClr val="184D94"/>
                </a:solidFill>
                <a:latin typeface="+mj-ea"/>
                <a:ea typeface="+mj-ea"/>
              </a:rPr>
              <a:t>해외송금</a:t>
            </a:r>
            <a:endParaRPr lang="en-US" altLang="ko-KR" sz="2800" kern="0" dirty="0">
              <a:solidFill>
                <a:srgbClr val="184D94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9313688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>
            <a:extLst>
              <a:ext uri="{FF2B5EF4-FFF2-40B4-BE49-F238E27FC236}">
                <a16:creationId xmlns:a16="http://schemas.microsoft.com/office/drawing/2014/main" id="{87928B34-7DE3-4345-A9CE-41EAF91581BF}"/>
              </a:ext>
            </a:extLst>
          </p:cNvPr>
          <p:cNvSpPr/>
          <p:nvPr/>
        </p:nvSpPr>
        <p:spPr>
          <a:xfrm>
            <a:off x="9134772" y="4130127"/>
            <a:ext cx="2507653" cy="1000673"/>
          </a:xfrm>
          <a:prstGeom prst="rect">
            <a:avLst/>
          </a:prstGeom>
          <a:solidFill>
            <a:srgbClr val="2574DB">
              <a:alpha val="20000"/>
            </a:srgbClr>
          </a:solidFill>
          <a:ln>
            <a:noFill/>
          </a:ln>
          <a:effectLst>
            <a:outerShdw blurRad="317500" dist="38100" dir="5400000" algn="t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t"/>
          <a:lstStyle/>
          <a:p>
            <a:pPr algn="ctr">
              <a:lnSpc>
                <a:spcPct val="400000"/>
              </a:lnSpc>
            </a:pPr>
            <a:endParaRPr lang="ko-KR" altLang="en-US" sz="36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5" name="한쪽 모서리가 둥근 사각형 4"/>
          <p:cNvSpPr/>
          <p:nvPr/>
        </p:nvSpPr>
        <p:spPr>
          <a:xfrm flipV="1">
            <a:off x="0" y="0"/>
            <a:ext cx="1425388" cy="1486460"/>
          </a:xfrm>
          <a:prstGeom prst="round1Rect">
            <a:avLst/>
          </a:prstGeom>
          <a:solidFill>
            <a:srgbClr val="2574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304800" y="995082"/>
            <a:ext cx="788894" cy="788894"/>
          </a:xfrm>
          <a:prstGeom prst="roundRect">
            <a:avLst>
              <a:gd name="adj" fmla="val 11033"/>
            </a:avLst>
          </a:prstGeom>
          <a:solidFill>
            <a:schemeClr val="bg1"/>
          </a:solidFill>
          <a:ln>
            <a:noFill/>
          </a:ln>
          <a:effectLst>
            <a:outerShdw blurRad="317500" dist="38100" dir="5400000" algn="t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2400" b="1" dirty="0">
                <a:solidFill>
                  <a:srgbClr val="2574DB"/>
                </a:solidFill>
              </a:rPr>
              <a:t>2</a:t>
            </a:r>
            <a:endParaRPr lang="ko-KR" altLang="en-US" sz="2400" b="1" dirty="0">
              <a:solidFill>
                <a:srgbClr val="2574DB"/>
              </a:solidFill>
            </a:endParaRPr>
          </a:p>
        </p:txBody>
      </p:sp>
      <p:sp>
        <p:nvSpPr>
          <p:cNvPr id="8" name="타원 7"/>
          <p:cNvSpPr/>
          <p:nvPr/>
        </p:nvSpPr>
        <p:spPr>
          <a:xfrm>
            <a:off x="908050" y="908050"/>
            <a:ext cx="215900" cy="215900"/>
          </a:xfrm>
          <a:prstGeom prst="ellipse">
            <a:avLst/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자유형 10"/>
          <p:cNvSpPr>
            <a:spLocks/>
          </p:cNvSpPr>
          <p:nvPr/>
        </p:nvSpPr>
        <p:spPr bwMode="auto">
          <a:xfrm>
            <a:off x="972835" y="980794"/>
            <a:ext cx="86329" cy="75555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1696944" y="186804"/>
            <a:ext cx="6096000" cy="752835"/>
          </a:xfrm>
          <a:prstGeom prst="rect">
            <a:avLst/>
          </a:prstGeom>
        </p:spPr>
        <p:txBody>
          <a:bodyPr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3200" b="1" i="1" kern="0" dirty="0">
                <a:solidFill>
                  <a:srgbClr val="2574DB"/>
                </a:solidFill>
              </a:rPr>
              <a:t>기획 배경</a:t>
            </a:r>
            <a:endParaRPr lang="en-US" altLang="ko-KR" sz="3200" b="1" i="1" kern="0" dirty="0">
              <a:solidFill>
                <a:srgbClr val="2574DB"/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10606" y="402869"/>
            <a:ext cx="110318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>
                <a:solidFill>
                  <a:prstClr val="white"/>
                </a:solidFill>
              </a:rPr>
              <a:t>HANASAFE</a:t>
            </a:r>
            <a:endParaRPr lang="ko-KR" altLang="en-US" sz="1400" dirty="0">
              <a:solidFill>
                <a:prstClr val="white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6A8DB19-5E03-4E09-8BC4-D8CE14D790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/>
          <a:stretch/>
        </p:blipFill>
        <p:spPr>
          <a:xfrm>
            <a:off x="1308661" y="1728657"/>
            <a:ext cx="3129168" cy="263990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17500" dist="38100" dir="5400000" algn="t" rotWithShape="0">
              <a:prstClr val="black">
                <a:alpha val="24000"/>
              </a:prstClr>
            </a:outerShdw>
          </a:effectLst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8398E9CC-E19C-4BC0-9B7F-DD8F490E51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425" y="4662868"/>
            <a:ext cx="6356898" cy="82231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17500" dist="38100" dir="5400000" algn="t" rotWithShape="0">
              <a:prstClr val="black">
                <a:alpha val="24000"/>
              </a:prstClr>
            </a:outerShdw>
          </a:effectLst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37738429-B9DC-4CE1-978B-E6C76CA4A4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88265" y="5544045"/>
            <a:ext cx="5744535" cy="72900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17500" dist="38100" dir="5400000" algn="t" rotWithShape="0">
              <a:prstClr val="black">
                <a:alpha val="24000"/>
              </a:prstClr>
            </a:outerShdw>
          </a:effectLst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9BDA14D2-7688-485C-8F1B-E85DA02FE69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/>
          <a:stretch/>
        </p:blipFill>
        <p:spPr>
          <a:xfrm>
            <a:off x="4559086" y="1728657"/>
            <a:ext cx="3073828" cy="259321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17500" dist="38100" dir="5400000" algn="t" rotWithShape="0">
              <a:prstClr val="black">
                <a:alpha val="24000"/>
              </a:prstClr>
            </a:outerShdw>
          </a:effectLst>
        </p:spPr>
      </p:pic>
      <p:sp>
        <p:nvSpPr>
          <p:cNvPr id="10" name="이등변 삼각형 9">
            <a:extLst>
              <a:ext uri="{FF2B5EF4-FFF2-40B4-BE49-F238E27FC236}">
                <a16:creationId xmlns:a16="http://schemas.microsoft.com/office/drawing/2014/main" id="{66E75BCB-9D21-4E05-96B1-6D55A2C6BB45}"/>
              </a:ext>
            </a:extLst>
          </p:cNvPr>
          <p:cNvSpPr/>
          <p:nvPr/>
        </p:nvSpPr>
        <p:spPr>
          <a:xfrm rot="5400000">
            <a:off x="7853680" y="3413523"/>
            <a:ext cx="1534160" cy="375920"/>
          </a:xfrm>
          <a:prstGeom prst="triangle">
            <a:avLst/>
          </a:prstGeom>
          <a:solidFill>
            <a:srgbClr val="2574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3DA0CD2-CEF4-48B2-91D1-AB3F3A92F189}"/>
              </a:ext>
            </a:extLst>
          </p:cNvPr>
          <p:cNvSpPr txBox="1"/>
          <p:nvPr/>
        </p:nvSpPr>
        <p:spPr>
          <a:xfrm>
            <a:off x="9011920" y="2009618"/>
            <a:ext cx="2753359" cy="300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dirty="0">
                <a:solidFill>
                  <a:srgbClr val="184D94"/>
                </a:solidFill>
                <a:latin typeface="+mn-ea"/>
              </a:rPr>
              <a:t>빠르게 증가하는 해외송금시장 규모</a:t>
            </a:r>
            <a:endParaRPr lang="en-US" altLang="ko-KR" sz="1600" dirty="0">
              <a:solidFill>
                <a:srgbClr val="184D94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dirty="0">
                <a:solidFill>
                  <a:srgbClr val="184D94"/>
                </a:solidFill>
                <a:latin typeface="+mn-ea"/>
              </a:rPr>
              <a:t>간편해진 서비스와 함께 증가하는 착오 송금</a:t>
            </a:r>
            <a:endParaRPr lang="en-US" altLang="ko-KR" sz="1600" dirty="0">
              <a:solidFill>
                <a:srgbClr val="184D94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solidFill>
                <a:srgbClr val="184D94"/>
              </a:solidFill>
              <a:latin typeface="+mj-ea"/>
              <a:ea typeface="+mj-ea"/>
            </a:endParaRPr>
          </a:p>
          <a:p>
            <a:pPr algn="ctr">
              <a:lnSpc>
                <a:spcPct val="150000"/>
              </a:lnSpc>
            </a:pPr>
            <a:endParaRPr lang="en-US" altLang="ko-KR" sz="1600" i="1" dirty="0">
              <a:solidFill>
                <a:srgbClr val="184D94"/>
              </a:solidFill>
              <a:latin typeface="+mj-ea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rgbClr val="184D94"/>
                </a:solidFill>
                <a:latin typeface="+mj-ea"/>
              </a:rPr>
              <a:t>예방 </a:t>
            </a:r>
            <a:r>
              <a:rPr lang="en-US" altLang="ko-KR" sz="1600" dirty="0">
                <a:solidFill>
                  <a:srgbClr val="184D94"/>
                </a:solidFill>
                <a:latin typeface="+mj-ea"/>
              </a:rPr>
              <a:t>: </a:t>
            </a:r>
            <a:r>
              <a:rPr lang="ko-KR" altLang="en-US" sz="1600" dirty="0">
                <a:solidFill>
                  <a:srgbClr val="184D94"/>
                </a:solidFill>
                <a:latin typeface="+mj-ea"/>
              </a:rPr>
              <a:t>수취인 입력</a:t>
            </a:r>
            <a:r>
              <a:rPr lang="en-US" altLang="ko-KR" sz="1600" dirty="0">
                <a:solidFill>
                  <a:srgbClr val="184D94"/>
                </a:solidFill>
                <a:latin typeface="+mj-ea"/>
              </a:rPr>
              <a:t> + </a:t>
            </a:r>
            <a:r>
              <a:rPr lang="ko-KR" altLang="en-US" sz="1600" dirty="0">
                <a:solidFill>
                  <a:srgbClr val="184D94"/>
                </a:solidFill>
                <a:latin typeface="+mj-ea"/>
              </a:rPr>
              <a:t>선 심사</a:t>
            </a:r>
            <a:endParaRPr lang="en-US" altLang="ko-KR" sz="1600" dirty="0">
              <a:solidFill>
                <a:srgbClr val="184D94"/>
              </a:solidFill>
              <a:latin typeface="+mj-ea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rgbClr val="184D94"/>
                </a:solidFill>
                <a:latin typeface="+mj-ea"/>
              </a:rPr>
              <a:t>해결 </a:t>
            </a:r>
            <a:r>
              <a:rPr lang="en-US" altLang="ko-KR" sz="1600" dirty="0">
                <a:solidFill>
                  <a:srgbClr val="184D94"/>
                </a:solidFill>
                <a:latin typeface="+mj-ea"/>
              </a:rPr>
              <a:t>: </a:t>
            </a:r>
            <a:r>
              <a:rPr lang="ko-KR" altLang="en-US" sz="1600" dirty="0">
                <a:solidFill>
                  <a:srgbClr val="184D94"/>
                </a:solidFill>
                <a:latin typeface="+mj-ea"/>
              </a:rPr>
              <a:t>착오송금 처리 간편화</a:t>
            </a:r>
            <a:endParaRPr lang="en-US" altLang="ko-KR" sz="1600" dirty="0">
              <a:solidFill>
                <a:srgbClr val="184D94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8435823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한쪽 모서리가 둥근 사각형 4"/>
          <p:cNvSpPr/>
          <p:nvPr/>
        </p:nvSpPr>
        <p:spPr>
          <a:xfrm flipV="1">
            <a:off x="0" y="0"/>
            <a:ext cx="1425388" cy="1486460"/>
          </a:xfrm>
          <a:prstGeom prst="round1Rect">
            <a:avLst/>
          </a:prstGeom>
          <a:solidFill>
            <a:srgbClr val="2574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304800" y="995082"/>
            <a:ext cx="788894" cy="788894"/>
          </a:xfrm>
          <a:prstGeom prst="roundRect">
            <a:avLst>
              <a:gd name="adj" fmla="val 11033"/>
            </a:avLst>
          </a:prstGeom>
          <a:solidFill>
            <a:schemeClr val="bg1"/>
          </a:solidFill>
          <a:ln>
            <a:noFill/>
          </a:ln>
          <a:effectLst>
            <a:outerShdw blurRad="317500" dist="38100" dir="5400000" algn="t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2400" b="1" dirty="0">
                <a:solidFill>
                  <a:srgbClr val="2574DB"/>
                </a:solidFill>
              </a:rPr>
              <a:t>3</a:t>
            </a:r>
            <a:endParaRPr lang="ko-KR" altLang="en-US" sz="2400" b="1" dirty="0">
              <a:solidFill>
                <a:srgbClr val="2574DB"/>
              </a:solidFill>
            </a:endParaRPr>
          </a:p>
        </p:txBody>
      </p:sp>
      <p:sp>
        <p:nvSpPr>
          <p:cNvPr id="8" name="타원 7"/>
          <p:cNvSpPr/>
          <p:nvPr/>
        </p:nvSpPr>
        <p:spPr>
          <a:xfrm>
            <a:off x="908050" y="908050"/>
            <a:ext cx="215900" cy="215900"/>
          </a:xfrm>
          <a:prstGeom prst="ellipse">
            <a:avLst/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자유형 10"/>
          <p:cNvSpPr>
            <a:spLocks/>
          </p:cNvSpPr>
          <p:nvPr/>
        </p:nvSpPr>
        <p:spPr bwMode="auto">
          <a:xfrm>
            <a:off x="972835" y="980794"/>
            <a:ext cx="86329" cy="75555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1696944" y="176644"/>
            <a:ext cx="6096000" cy="752835"/>
          </a:xfrm>
          <a:prstGeom prst="rect">
            <a:avLst/>
          </a:prstGeom>
        </p:spPr>
        <p:txBody>
          <a:bodyPr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3200" b="1" i="1" kern="0" dirty="0">
                <a:solidFill>
                  <a:srgbClr val="2574DB"/>
                </a:solidFill>
              </a:rPr>
              <a:t>차별성</a:t>
            </a:r>
            <a:endParaRPr lang="ko-KR" altLang="en-US" sz="6000" b="1" kern="0" dirty="0">
              <a:solidFill>
                <a:srgbClr val="5793E3"/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10606" y="402869"/>
            <a:ext cx="110318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>
                <a:solidFill>
                  <a:prstClr val="white"/>
                </a:solidFill>
              </a:rPr>
              <a:t>HANASAFE</a:t>
            </a:r>
            <a:endParaRPr lang="ko-KR" altLang="en-US" sz="1400" dirty="0">
              <a:solidFill>
                <a:prstClr val="white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AD8F24C-E2FB-4C9F-96A3-865940BE0C15}"/>
              </a:ext>
            </a:extLst>
          </p:cNvPr>
          <p:cNvSpPr/>
          <p:nvPr/>
        </p:nvSpPr>
        <p:spPr>
          <a:xfrm>
            <a:off x="1696944" y="1705485"/>
            <a:ext cx="9438416" cy="1164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2A5D7E6C-D69C-4B08-9870-3C98DEFA16C9}"/>
              </a:ext>
            </a:extLst>
          </p:cNvPr>
          <p:cNvSpPr/>
          <p:nvPr/>
        </p:nvSpPr>
        <p:spPr>
          <a:xfrm>
            <a:off x="1696944" y="1705485"/>
            <a:ext cx="2673834" cy="1164196"/>
          </a:xfrm>
          <a:prstGeom prst="rect">
            <a:avLst/>
          </a:prstGeom>
          <a:solidFill>
            <a:srgbClr val="C6DB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간편과 안전을 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동시에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B6C7D3CF-E357-4681-A76D-D7D27D68DAB2}"/>
              </a:ext>
            </a:extLst>
          </p:cNvPr>
          <p:cNvSpPr/>
          <p:nvPr/>
        </p:nvSpPr>
        <p:spPr>
          <a:xfrm>
            <a:off x="1715284" y="3166244"/>
            <a:ext cx="9438416" cy="1164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5999237-AD37-4662-8CE3-571B4FBDB637}"/>
              </a:ext>
            </a:extLst>
          </p:cNvPr>
          <p:cNvSpPr/>
          <p:nvPr/>
        </p:nvSpPr>
        <p:spPr>
          <a:xfrm>
            <a:off x="1715284" y="3166244"/>
            <a:ext cx="2673834" cy="1164196"/>
          </a:xfrm>
          <a:prstGeom prst="rect">
            <a:avLst/>
          </a:prstGeom>
          <a:solidFill>
            <a:srgbClr val="C6DB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전 세계 국가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빠른 송금 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121EE1DC-82FE-4E86-AD4D-4A9FB9A15133}"/>
              </a:ext>
            </a:extLst>
          </p:cNvPr>
          <p:cNvSpPr/>
          <p:nvPr/>
        </p:nvSpPr>
        <p:spPr>
          <a:xfrm>
            <a:off x="1715284" y="4627004"/>
            <a:ext cx="9438416" cy="1164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0B32A2AB-FF65-4610-9BA6-8359ABECED6E}"/>
              </a:ext>
            </a:extLst>
          </p:cNvPr>
          <p:cNvSpPr/>
          <p:nvPr/>
        </p:nvSpPr>
        <p:spPr>
          <a:xfrm>
            <a:off x="1715284" y="4627004"/>
            <a:ext cx="2673834" cy="1164196"/>
          </a:xfrm>
          <a:prstGeom prst="rect">
            <a:avLst/>
          </a:prstGeom>
          <a:solidFill>
            <a:srgbClr val="C6DB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송금 내역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진행 상황 확인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5FC0AC0-647F-4726-AC16-52A2BD95114B}"/>
              </a:ext>
            </a:extLst>
          </p:cNvPr>
          <p:cNvSpPr txBox="1"/>
          <p:nvPr/>
        </p:nvSpPr>
        <p:spPr>
          <a:xfrm>
            <a:off x="4389118" y="1935371"/>
            <a:ext cx="6746241" cy="704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dirty="0">
                <a:solidFill>
                  <a:srgbClr val="2574DB"/>
                </a:solidFill>
                <a:latin typeface="+mj-ea"/>
                <a:ea typeface="+mj-ea"/>
              </a:rPr>
              <a:t>단순히 쉽고 빠르고</a:t>
            </a:r>
            <a:r>
              <a:rPr lang="en-US" altLang="ko-KR" sz="1400" dirty="0">
                <a:solidFill>
                  <a:srgbClr val="2574DB"/>
                </a:solidFill>
                <a:latin typeface="+mj-ea"/>
                <a:ea typeface="+mj-ea"/>
              </a:rPr>
              <a:t> </a:t>
            </a:r>
            <a:r>
              <a:rPr lang="ko-KR" altLang="en-US" sz="1400" dirty="0">
                <a:solidFill>
                  <a:srgbClr val="2574DB"/>
                </a:solidFill>
                <a:latin typeface="+mj-ea"/>
                <a:ea typeface="+mj-ea"/>
              </a:rPr>
              <a:t>간편한 것이 아닌</a:t>
            </a:r>
            <a:r>
              <a:rPr lang="en-US" altLang="ko-KR" sz="1400" dirty="0">
                <a:solidFill>
                  <a:srgbClr val="2574DB"/>
                </a:solidFill>
                <a:latin typeface="+mj-ea"/>
                <a:ea typeface="+mj-ea"/>
              </a:rPr>
              <a:t>,  </a:t>
            </a:r>
          </a:p>
          <a:p>
            <a:pPr algn="ctr">
              <a:lnSpc>
                <a:spcPct val="150000"/>
              </a:lnSpc>
            </a:pPr>
            <a:r>
              <a:rPr lang="ko-KR" altLang="en-US" sz="1400" dirty="0">
                <a:solidFill>
                  <a:srgbClr val="2574DB"/>
                </a:solidFill>
                <a:latin typeface="+mj-ea"/>
                <a:ea typeface="+mj-ea"/>
              </a:rPr>
              <a:t>착오송금 방지를 위한 선예방과 후처리를 동시에 제공</a:t>
            </a:r>
            <a:endParaRPr lang="en-US" altLang="ko-KR" sz="1400" dirty="0">
              <a:solidFill>
                <a:srgbClr val="2574DB"/>
              </a:solidFill>
              <a:latin typeface="+mj-ea"/>
              <a:ea typeface="+mj-ea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8475F55-0D24-455E-A557-10DC985468AA}"/>
              </a:ext>
            </a:extLst>
          </p:cNvPr>
          <p:cNvSpPr txBox="1"/>
          <p:nvPr/>
        </p:nvSpPr>
        <p:spPr>
          <a:xfrm>
            <a:off x="4389118" y="3429000"/>
            <a:ext cx="6746241" cy="704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dirty="0">
                <a:solidFill>
                  <a:srgbClr val="2574DB"/>
                </a:solidFill>
                <a:latin typeface="+mj-ea"/>
                <a:ea typeface="+mj-ea"/>
              </a:rPr>
              <a:t>하나은행의</a:t>
            </a:r>
            <a:r>
              <a:rPr lang="en-US" altLang="ko-KR" sz="1400" dirty="0">
                <a:solidFill>
                  <a:srgbClr val="2574DB"/>
                </a:solidFill>
                <a:latin typeface="+mj-ea"/>
                <a:ea typeface="+mj-ea"/>
              </a:rPr>
              <a:t> </a:t>
            </a:r>
            <a:r>
              <a:rPr lang="ko-KR" altLang="en-US" sz="1400" dirty="0">
                <a:solidFill>
                  <a:srgbClr val="2574DB"/>
                </a:solidFill>
                <a:latin typeface="+mj-ea"/>
                <a:ea typeface="+mj-ea"/>
              </a:rPr>
              <a:t>해외 지점 이용</a:t>
            </a:r>
            <a:endParaRPr lang="en-US" altLang="ko-KR" sz="1400" dirty="0">
              <a:solidFill>
                <a:srgbClr val="2574DB"/>
              </a:solidFill>
              <a:latin typeface="+mj-ea"/>
              <a:ea typeface="+mj-ea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400" dirty="0">
                <a:solidFill>
                  <a:srgbClr val="2574DB"/>
                </a:solidFill>
                <a:latin typeface="+mj-ea"/>
                <a:ea typeface="+mj-ea"/>
              </a:rPr>
              <a:t>어느 </a:t>
            </a:r>
            <a:r>
              <a:rPr lang="ko-KR" altLang="en-US" sz="1400" dirty="0" err="1">
                <a:solidFill>
                  <a:srgbClr val="2574DB"/>
                </a:solidFill>
                <a:latin typeface="+mj-ea"/>
                <a:ea typeface="+mj-ea"/>
              </a:rPr>
              <a:t>나라든</a:t>
            </a:r>
            <a:r>
              <a:rPr lang="ko-KR" altLang="en-US" sz="1400" dirty="0">
                <a:solidFill>
                  <a:srgbClr val="2574DB"/>
                </a:solidFill>
                <a:latin typeface="+mj-ea"/>
                <a:ea typeface="+mj-ea"/>
              </a:rPr>
              <a:t> 손쉬운 송금 가능</a:t>
            </a:r>
            <a:endParaRPr lang="en-US" altLang="ko-KR" sz="1400" dirty="0">
              <a:solidFill>
                <a:srgbClr val="2574DB"/>
              </a:solidFill>
              <a:latin typeface="+mj-ea"/>
              <a:ea typeface="+mj-ea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3DC998D-6832-4459-AE86-1B1689762E9C}"/>
              </a:ext>
            </a:extLst>
          </p:cNvPr>
          <p:cNvSpPr txBox="1"/>
          <p:nvPr/>
        </p:nvSpPr>
        <p:spPr>
          <a:xfrm>
            <a:off x="4389118" y="4856889"/>
            <a:ext cx="6746241" cy="704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dirty="0">
                <a:solidFill>
                  <a:srgbClr val="2574DB"/>
                </a:solidFill>
                <a:latin typeface="+mj-ea"/>
                <a:ea typeface="+mj-ea"/>
              </a:rPr>
              <a:t>현재 송금 현황을 직접 확인하여</a:t>
            </a:r>
            <a:endParaRPr lang="en-US" altLang="ko-KR" sz="1400" dirty="0">
              <a:solidFill>
                <a:srgbClr val="2574DB"/>
              </a:solidFill>
              <a:latin typeface="+mj-ea"/>
              <a:ea typeface="+mj-ea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400" dirty="0">
                <a:solidFill>
                  <a:srgbClr val="2574DB"/>
                </a:solidFill>
                <a:latin typeface="+mj-ea"/>
                <a:ea typeface="+mj-ea"/>
              </a:rPr>
              <a:t>투명한 송금 과정 공개</a:t>
            </a:r>
            <a:endParaRPr lang="en-US" altLang="ko-KR" sz="1400" dirty="0">
              <a:solidFill>
                <a:srgbClr val="2574DB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2556555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한쪽 모서리가 둥근 사각형 4"/>
          <p:cNvSpPr/>
          <p:nvPr/>
        </p:nvSpPr>
        <p:spPr>
          <a:xfrm flipV="1">
            <a:off x="0" y="0"/>
            <a:ext cx="1425388" cy="1486460"/>
          </a:xfrm>
          <a:prstGeom prst="round1Rect">
            <a:avLst/>
          </a:prstGeom>
          <a:solidFill>
            <a:srgbClr val="2574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304800" y="995082"/>
            <a:ext cx="788894" cy="788894"/>
          </a:xfrm>
          <a:prstGeom prst="roundRect">
            <a:avLst>
              <a:gd name="adj" fmla="val 11033"/>
            </a:avLst>
          </a:prstGeom>
          <a:solidFill>
            <a:schemeClr val="bg1"/>
          </a:solidFill>
          <a:ln>
            <a:noFill/>
          </a:ln>
          <a:effectLst>
            <a:outerShdw blurRad="317500" dist="38100" dir="5400000" algn="t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2400" b="1" dirty="0">
                <a:solidFill>
                  <a:srgbClr val="2574DB"/>
                </a:solidFill>
              </a:rPr>
              <a:t>5</a:t>
            </a:r>
            <a:endParaRPr lang="ko-KR" altLang="en-US" sz="2400" b="1" dirty="0">
              <a:solidFill>
                <a:srgbClr val="2574DB"/>
              </a:solidFill>
            </a:endParaRPr>
          </a:p>
        </p:txBody>
      </p:sp>
      <p:sp>
        <p:nvSpPr>
          <p:cNvPr id="8" name="타원 7"/>
          <p:cNvSpPr/>
          <p:nvPr/>
        </p:nvSpPr>
        <p:spPr>
          <a:xfrm>
            <a:off x="908050" y="908050"/>
            <a:ext cx="215900" cy="215900"/>
          </a:xfrm>
          <a:prstGeom prst="ellipse">
            <a:avLst/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자유형 10"/>
          <p:cNvSpPr>
            <a:spLocks/>
          </p:cNvSpPr>
          <p:nvPr/>
        </p:nvSpPr>
        <p:spPr bwMode="auto">
          <a:xfrm>
            <a:off x="972835" y="980794"/>
            <a:ext cx="86329" cy="75555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10606" y="402869"/>
            <a:ext cx="110318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>
                <a:solidFill>
                  <a:prstClr val="white"/>
                </a:solidFill>
              </a:rPr>
              <a:t>HANASAFE</a:t>
            </a:r>
            <a:endParaRPr lang="ko-KR" altLang="en-US" sz="1400" dirty="0">
              <a:solidFill>
                <a:prstClr val="white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6E4FB82E-4838-4C58-A865-9BDFD1EDB613}"/>
              </a:ext>
            </a:extLst>
          </p:cNvPr>
          <p:cNvSpPr/>
          <p:nvPr/>
        </p:nvSpPr>
        <p:spPr>
          <a:xfrm>
            <a:off x="1696944" y="176644"/>
            <a:ext cx="6096000" cy="752835"/>
          </a:xfrm>
          <a:prstGeom prst="rect">
            <a:avLst/>
          </a:prstGeom>
        </p:spPr>
        <p:txBody>
          <a:bodyPr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3200" b="1" i="1" kern="0" dirty="0">
                <a:solidFill>
                  <a:srgbClr val="2574DB"/>
                </a:solidFill>
              </a:rPr>
              <a:t>요구사항서</a:t>
            </a:r>
            <a:endParaRPr lang="en-US" altLang="ko-KR" sz="3200" b="1" i="1" kern="0" dirty="0">
              <a:solidFill>
                <a:srgbClr val="2574DB"/>
              </a:solidFill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3EF6E728-E0DE-4121-9A1F-A425BA60F0EA}"/>
              </a:ext>
            </a:extLst>
          </p:cNvPr>
          <p:cNvGraphicFramePr>
            <a:graphicFrameLocks noGrp="1"/>
          </p:cNvGraphicFramePr>
          <p:nvPr/>
        </p:nvGraphicFramePr>
        <p:xfrm>
          <a:off x="1730188" y="1486460"/>
          <a:ext cx="9783789" cy="5093957"/>
        </p:xfrm>
        <a:graphic>
          <a:graphicData uri="http://schemas.openxmlformats.org/drawingml/2006/table">
            <a:tbl>
              <a:tblPr firstRow="1" firstCol="1" bandRow="1">
                <a:tableStyleId>{3B4B98B0-60AC-42C2-AFA5-B58CD77FA1E5}</a:tableStyleId>
              </a:tblPr>
              <a:tblGrid>
                <a:gridCol w="1840429">
                  <a:extLst>
                    <a:ext uri="{9D8B030D-6E8A-4147-A177-3AD203B41FA5}">
                      <a16:colId xmlns:a16="http://schemas.microsoft.com/office/drawing/2014/main" val="3306051574"/>
                    </a:ext>
                  </a:extLst>
                </a:gridCol>
                <a:gridCol w="1999947">
                  <a:extLst>
                    <a:ext uri="{9D8B030D-6E8A-4147-A177-3AD203B41FA5}">
                      <a16:colId xmlns:a16="http://schemas.microsoft.com/office/drawing/2014/main" val="2555853607"/>
                    </a:ext>
                  </a:extLst>
                </a:gridCol>
                <a:gridCol w="4615179">
                  <a:extLst>
                    <a:ext uri="{9D8B030D-6E8A-4147-A177-3AD203B41FA5}">
                      <a16:colId xmlns:a16="http://schemas.microsoft.com/office/drawing/2014/main" val="600248408"/>
                    </a:ext>
                  </a:extLst>
                </a:gridCol>
                <a:gridCol w="1328234">
                  <a:extLst>
                    <a:ext uri="{9D8B030D-6E8A-4147-A177-3AD203B41FA5}">
                      <a16:colId xmlns:a16="http://schemas.microsoft.com/office/drawing/2014/main" val="2792491771"/>
                    </a:ext>
                  </a:extLst>
                </a:gridCol>
              </a:tblGrid>
              <a:tr h="332915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600" kern="1200" dirty="0"/>
                        <a:t>구분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600" kern="1200"/>
                        <a:t>번호</a:t>
                      </a:r>
                      <a:endParaRPr lang="ko-KR" altLang="en-US" sz="16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600" kern="1200"/>
                        <a:t>요구사항명</a:t>
                      </a:r>
                      <a:endParaRPr lang="ko-KR" altLang="en-US" sz="16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600" kern="1200"/>
                        <a:t>비고</a:t>
                      </a:r>
                      <a:endParaRPr lang="ko-KR" altLang="en-US" sz="16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202264777"/>
                  </a:ext>
                </a:extLst>
              </a:tr>
              <a:tr h="366234">
                <a:tc rowSpan="13"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600" kern="1200" dirty="0"/>
                        <a:t>기능요구사항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kern="1200" dirty="0"/>
                        <a:t>FUR-001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600" kern="1200" dirty="0"/>
                        <a:t>회원가입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kern="1200"/>
                        <a:t> </a:t>
                      </a:r>
                      <a:endParaRPr lang="ko-KR" altLang="en-US" sz="16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592171641"/>
                  </a:ext>
                </a:extLst>
              </a:tr>
              <a:tr h="366234">
                <a:tc vMerge="1">
                  <a:txBody>
                    <a:bodyPr/>
                    <a:lstStyle/>
                    <a:p>
                      <a:pPr algn="just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kern="1200" dirty="0"/>
                        <a:t>FUR-002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600" kern="1200" dirty="0"/>
                        <a:t>로그인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kern="1200"/>
                        <a:t> </a:t>
                      </a:r>
                      <a:endParaRPr lang="ko-KR" altLang="en-US" sz="16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20792261"/>
                  </a:ext>
                </a:extLst>
              </a:tr>
              <a:tr h="366234">
                <a:tc vMerge="1">
                  <a:txBody>
                    <a:bodyPr/>
                    <a:lstStyle/>
                    <a:p>
                      <a:pPr algn="just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kern="1200" dirty="0"/>
                        <a:t>FUR-003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600" kern="1200" dirty="0"/>
                        <a:t>로그아웃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kern="1200"/>
                        <a:t> </a:t>
                      </a:r>
                      <a:endParaRPr lang="ko-KR" altLang="en-US" sz="16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588825743"/>
                  </a:ext>
                </a:extLst>
              </a:tr>
              <a:tr h="366234">
                <a:tc vMerge="1">
                  <a:txBody>
                    <a:bodyPr/>
                    <a:lstStyle/>
                    <a:p>
                      <a:pPr algn="just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kern="1200" dirty="0"/>
                        <a:t>FUR-004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600" kern="1200" dirty="0"/>
                        <a:t>송금정보 등록 </a:t>
                      </a:r>
                      <a:r>
                        <a:rPr lang="en-US" sz="1600" kern="1200" dirty="0"/>
                        <a:t>(</a:t>
                      </a:r>
                      <a:r>
                        <a:rPr lang="ko-KR" altLang="en-US" sz="1600" kern="1200" dirty="0"/>
                        <a:t>수신인 입력</a:t>
                      </a:r>
                      <a:r>
                        <a:rPr lang="en-US" sz="1600" kern="1200" dirty="0"/>
                        <a:t>)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kern="1200"/>
                        <a:t> </a:t>
                      </a:r>
                      <a:endParaRPr lang="ko-KR" altLang="en-US" sz="16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24309034"/>
                  </a:ext>
                </a:extLst>
              </a:tr>
              <a:tr h="366234">
                <a:tc vMerge="1">
                  <a:txBody>
                    <a:bodyPr/>
                    <a:lstStyle/>
                    <a:p>
                      <a:pPr algn="just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kern="1200"/>
                        <a:t>FUR-005</a:t>
                      </a:r>
                      <a:endParaRPr lang="ko-KR" altLang="en-US" sz="16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600" kern="1200" dirty="0"/>
                        <a:t>수취인 직접 입력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kern="1200"/>
                        <a:t> </a:t>
                      </a:r>
                      <a:endParaRPr lang="ko-KR" altLang="en-US" sz="16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229977994"/>
                  </a:ext>
                </a:extLst>
              </a:tr>
              <a:tr h="366234">
                <a:tc vMerge="1">
                  <a:txBody>
                    <a:bodyPr/>
                    <a:lstStyle/>
                    <a:p>
                      <a:pPr algn="just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kern="1200" dirty="0"/>
                        <a:t>FUR-006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600" kern="1200" dirty="0"/>
                        <a:t>수취인 정보 심사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kern="1200"/>
                        <a:t> </a:t>
                      </a:r>
                      <a:endParaRPr lang="ko-KR" altLang="en-US" sz="16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642857826"/>
                  </a:ext>
                </a:extLst>
              </a:tr>
              <a:tr h="366234">
                <a:tc vMerge="1">
                  <a:txBody>
                    <a:bodyPr/>
                    <a:lstStyle/>
                    <a:p>
                      <a:pPr algn="just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kern="1200"/>
                        <a:t>FUR-007</a:t>
                      </a:r>
                      <a:endParaRPr lang="ko-KR" altLang="en-US" sz="16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600" kern="1200" dirty="0"/>
                        <a:t>송금하기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kern="1200"/>
                        <a:t> </a:t>
                      </a:r>
                      <a:endParaRPr lang="ko-KR" altLang="en-US" sz="16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283938225"/>
                  </a:ext>
                </a:extLst>
              </a:tr>
              <a:tr h="366234">
                <a:tc vMerge="1">
                  <a:txBody>
                    <a:bodyPr/>
                    <a:lstStyle/>
                    <a:p>
                      <a:pPr algn="just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kern="1200"/>
                        <a:t>FUR-008</a:t>
                      </a:r>
                      <a:endParaRPr lang="ko-KR" altLang="en-US" sz="16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600" kern="1200" dirty="0"/>
                        <a:t>현재 환율 확인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kern="1200"/>
                        <a:t> </a:t>
                      </a:r>
                      <a:endParaRPr lang="ko-KR" altLang="en-US" sz="16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00930299"/>
                  </a:ext>
                </a:extLst>
              </a:tr>
              <a:tr h="366234">
                <a:tc vMerge="1">
                  <a:txBody>
                    <a:bodyPr/>
                    <a:lstStyle/>
                    <a:p>
                      <a:pPr algn="just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kern="1200"/>
                        <a:t>FUR-009</a:t>
                      </a:r>
                      <a:endParaRPr lang="ko-KR" altLang="en-US" sz="16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600" kern="1200" dirty="0"/>
                        <a:t>송금내역</a:t>
                      </a:r>
                      <a:r>
                        <a:rPr lang="en-US" sz="1600" kern="1200" dirty="0"/>
                        <a:t>, </a:t>
                      </a:r>
                      <a:r>
                        <a:rPr lang="ko-KR" altLang="en-US" sz="1600" kern="1200" dirty="0"/>
                        <a:t>진행상태 확인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kern="1200"/>
                        <a:t> </a:t>
                      </a:r>
                      <a:endParaRPr lang="ko-KR" altLang="en-US" sz="16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48635002"/>
                  </a:ext>
                </a:extLst>
              </a:tr>
              <a:tr h="366234">
                <a:tc vMerge="1">
                  <a:txBody>
                    <a:bodyPr/>
                    <a:lstStyle/>
                    <a:p>
                      <a:pPr algn="just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kern="1200"/>
                        <a:t>FUR-010</a:t>
                      </a:r>
                      <a:endParaRPr lang="ko-KR" altLang="en-US" sz="1600" b="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600" kern="1200" dirty="0"/>
                        <a:t>착오송금 신고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kern="1200" dirty="0"/>
                        <a:t> 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926679823"/>
                  </a:ext>
                </a:extLst>
              </a:tr>
              <a:tr h="366234">
                <a:tc vMerge="1">
                  <a:txBody>
                    <a:bodyPr/>
                    <a:lstStyle/>
                    <a:p>
                      <a:pPr algn="just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kern="1200" dirty="0"/>
                        <a:t>FUR-011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600" kern="1200" dirty="0"/>
                        <a:t>송금정보 심사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600" kern="1200" dirty="0"/>
                        <a:t>관리자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46127476"/>
                  </a:ext>
                </a:extLst>
              </a:tr>
              <a:tr h="36623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kern="1200" dirty="0"/>
                        <a:t>FUR-012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해외송금 내역 관리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관리자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679069777"/>
                  </a:ext>
                </a:extLst>
              </a:tr>
              <a:tr h="366234">
                <a:tc vMerge="1">
                  <a:txBody>
                    <a:bodyPr/>
                    <a:lstStyle/>
                    <a:p>
                      <a:pPr algn="just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kern="1200" dirty="0"/>
                        <a:t>FUR-013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600" kern="1200" dirty="0"/>
                        <a:t>착오송금 처리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/>
                        <a:t> </a:t>
                      </a:r>
                      <a:r>
                        <a:rPr lang="ko-KR" altLang="ko-KR" sz="1600" kern="1200" dirty="0"/>
                        <a:t>관리자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874666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337617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EF54D0ED-A597-44C9-9CC3-31C895ED6464}"/>
              </a:ext>
            </a:extLst>
          </p:cNvPr>
          <p:cNvSpPr/>
          <p:nvPr/>
        </p:nvSpPr>
        <p:spPr>
          <a:xfrm>
            <a:off x="1830293" y="1389529"/>
            <a:ext cx="8805253" cy="490863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17500" dist="38100" dir="5400000" algn="t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ko-KR" altLang="en-US" sz="2400" b="1">
              <a:solidFill>
                <a:srgbClr val="2574DB"/>
              </a:solidFill>
            </a:endParaRPr>
          </a:p>
        </p:txBody>
      </p:sp>
      <p:sp>
        <p:nvSpPr>
          <p:cNvPr id="5" name="한쪽 모서리가 둥근 사각형 4"/>
          <p:cNvSpPr/>
          <p:nvPr/>
        </p:nvSpPr>
        <p:spPr>
          <a:xfrm flipV="1">
            <a:off x="0" y="0"/>
            <a:ext cx="1425388" cy="1486460"/>
          </a:xfrm>
          <a:prstGeom prst="round1Rect">
            <a:avLst/>
          </a:prstGeom>
          <a:solidFill>
            <a:srgbClr val="2574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304800" y="995082"/>
            <a:ext cx="788894" cy="788894"/>
          </a:xfrm>
          <a:prstGeom prst="roundRect">
            <a:avLst>
              <a:gd name="adj" fmla="val 11033"/>
            </a:avLst>
          </a:prstGeom>
          <a:solidFill>
            <a:schemeClr val="bg1"/>
          </a:solidFill>
          <a:ln>
            <a:noFill/>
          </a:ln>
          <a:effectLst>
            <a:outerShdw blurRad="317500" dist="38100" dir="5400000" algn="t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2400" b="1" dirty="0">
                <a:solidFill>
                  <a:srgbClr val="2574DB"/>
                </a:solidFill>
              </a:rPr>
              <a:t>4</a:t>
            </a:r>
            <a:endParaRPr lang="ko-KR" altLang="en-US" sz="2400" b="1" dirty="0">
              <a:solidFill>
                <a:srgbClr val="2574DB"/>
              </a:solidFill>
            </a:endParaRPr>
          </a:p>
        </p:txBody>
      </p:sp>
      <p:sp>
        <p:nvSpPr>
          <p:cNvPr id="8" name="타원 7"/>
          <p:cNvSpPr/>
          <p:nvPr/>
        </p:nvSpPr>
        <p:spPr>
          <a:xfrm>
            <a:off x="908050" y="908050"/>
            <a:ext cx="215900" cy="215900"/>
          </a:xfrm>
          <a:prstGeom prst="ellipse">
            <a:avLst/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자유형 10"/>
          <p:cNvSpPr>
            <a:spLocks/>
          </p:cNvSpPr>
          <p:nvPr/>
        </p:nvSpPr>
        <p:spPr bwMode="auto">
          <a:xfrm>
            <a:off x="972835" y="980794"/>
            <a:ext cx="86329" cy="75555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10606" y="402869"/>
            <a:ext cx="110318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>
                <a:solidFill>
                  <a:prstClr val="white"/>
                </a:solidFill>
              </a:rPr>
              <a:t>HANASAFE</a:t>
            </a:r>
            <a:endParaRPr lang="ko-KR" altLang="en-US" sz="1400" dirty="0">
              <a:solidFill>
                <a:prstClr val="white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BE4AA2D-4C5A-4BF6-B053-9FC7FF9C46BF}"/>
              </a:ext>
            </a:extLst>
          </p:cNvPr>
          <p:cNvSpPr/>
          <p:nvPr/>
        </p:nvSpPr>
        <p:spPr>
          <a:xfrm>
            <a:off x="1696943" y="176644"/>
            <a:ext cx="7587015" cy="7528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3200" b="1" i="1" kern="0" dirty="0">
                <a:solidFill>
                  <a:srgbClr val="2574DB"/>
                </a:solidFill>
              </a:rPr>
              <a:t>시나리오 </a:t>
            </a:r>
            <a:r>
              <a:rPr lang="en-US" altLang="ko-KR" sz="3200" b="1" i="1" kern="0" dirty="0">
                <a:solidFill>
                  <a:srgbClr val="2574DB"/>
                </a:solidFill>
              </a:rPr>
              <a:t>– </a:t>
            </a:r>
            <a:r>
              <a:rPr lang="ko-KR" altLang="en-US" sz="3200" b="1" i="1" kern="0" dirty="0">
                <a:solidFill>
                  <a:srgbClr val="2574DB"/>
                </a:solidFill>
              </a:rPr>
              <a:t>유저 </a:t>
            </a:r>
            <a:r>
              <a:rPr lang="en-US" altLang="ko-KR" sz="3200" b="1" i="1" kern="0" dirty="0">
                <a:solidFill>
                  <a:srgbClr val="2574DB"/>
                </a:solidFill>
              </a:rPr>
              <a:t>(1. </a:t>
            </a:r>
            <a:r>
              <a:rPr lang="ko-KR" altLang="en-US" sz="3200" b="1" i="1" kern="0" dirty="0">
                <a:solidFill>
                  <a:srgbClr val="2574DB"/>
                </a:solidFill>
              </a:rPr>
              <a:t>송금 정보 입력</a:t>
            </a:r>
            <a:r>
              <a:rPr lang="en-US" altLang="ko-KR" sz="3200" b="1" i="1" kern="0" dirty="0">
                <a:solidFill>
                  <a:srgbClr val="2574DB"/>
                </a:solidFill>
              </a:rPr>
              <a:t>)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1C31013C-FF46-46FD-8C80-0E91FA0A3C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0294" y="1389529"/>
            <a:ext cx="8805254" cy="577882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2A1F0401-ADF7-4F2E-AA7E-F7179CC02D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0294" y="2229400"/>
            <a:ext cx="1845699" cy="3239071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7A0370E9-7A32-4DE9-8F3F-0E666E388480}"/>
              </a:ext>
            </a:extLst>
          </p:cNvPr>
          <p:cNvSpPr/>
          <p:nvPr/>
        </p:nvSpPr>
        <p:spPr>
          <a:xfrm>
            <a:off x="3937518" y="2248678"/>
            <a:ext cx="6270172" cy="382555"/>
          </a:xfrm>
          <a:prstGeom prst="rect">
            <a:avLst/>
          </a:prstGeom>
          <a:solidFill>
            <a:srgbClr val="C6DB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송금 정보 등록</a:t>
            </a:r>
            <a:r>
              <a:rPr lang="en-US" altLang="ko-KR" sz="1200" dirty="0">
                <a:solidFill>
                  <a:schemeClr val="tx1"/>
                </a:solidFill>
              </a:rPr>
              <a:t>/</a:t>
            </a:r>
            <a:r>
              <a:rPr lang="ko-KR" altLang="en-US" sz="1200" dirty="0">
                <a:solidFill>
                  <a:schemeClr val="tx1"/>
                </a:solidFill>
              </a:rPr>
              <a:t>조회</a:t>
            </a:r>
            <a:r>
              <a:rPr lang="en-US" altLang="ko-KR" sz="1200" dirty="0">
                <a:solidFill>
                  <a:schemeClr val="tx1"/>
                </a:solidFill>
              </a:rPr>
              <a:t>/</a:t>
            </a:r>
            <a:r>
              <a:rPr lang="ko-KR" altLang="en-US" sz="1200" dirty="0">
                <a:solidFill>
                  <a:schemeClr val="tx1"/>
                </a:solidFill>
              </a:rPr>
              <a:t>변경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DF943468-4387-4108-99B9-BE559A0E16A3}"/>
              </a:ext>
            </a:extLst>
          </p:cNvPr>
          <p:cNvSpPr/>
          <p:nvPr/>
        </p:nvSpPr>
        <p:spPr>
          <a:xfrm>
            <a:off x="3937518" y="2712300"/>
            <a:ext cx="6270172" cy="1383840"/>
          </a:xfrm>
          <a:prstGeom prst="rect">
            <a:avLst/>
          </a:prstGeom>
          <a:solidFill>
            <a:srgbClr val="C6DB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>
                <a:solidFill>
                  <a:schemeClr val="tx1"/>
                </a:solidFill>
              </a:rPr>
              <a:t>보내는 분 정보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0739CE2E-ED60-439B-9418-5EA207C200F7}"/>
              </a:ext>
            </a:extLst>
          </p:cNvPr>
          <p:cNvSpPr/>
          <p:nvPr/>
        </p:nvSpPr>
        <p:spPr>
          <a:xfrm>
            <a:off x="3937518" y="4198670"/>
            <a:ext cx="6270172" cy="1383840"/>
          </a:xfrm>
          <a:prstGeom prst="rect">
            <a:avLst/>
          </a:prstGeom>
          <a:solidFill>
            <a:srgbClr val="C6DB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받는 분 정보</a:t>
            </a: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E8446BCE-E917-48CD-8126-197F1EF44BDE}"/>
              </a:ext>
            </a:extLst>
          </p:cNvPr>
          <p:cNvSpPr/>
          <p:nvPr/>
        </p:nvSpPr>
        <p:spPr>
          <a:xfrm>
            <a:off x="8543884" y="5073888"/>
            <a:ext cx="1537060" cy="394583"/>
          </a:xfrm>
          <a:prstGeom prst="roundRect">
            <a:avLst/>
          </a:prstGeom>
          <a:solidFill>
            <a:srgbClr val="F4F7FC"/>
          </a:solidFill>
          <a:ln w="28575">
            <a:solidFill>
              <a:srgbClr val="184D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>
                <a:solidFill>
                  <a:schemeClr val="tx1"/>
                </a:solidFill>
              </a:rPr>
              <a:t>받는이</a:t>
            </a:r>
            <a:r>
              <a:rPr lang="ko-KR" altLang="en-US" sz="1200" dirty="0">
                <a:solidFill>
                  <a:schemeClr val="tx1"/>
                </a:solidFill>
              </a:rPr>
              <a:t> 직접 입력</a:t>
            </a: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72CA8EBE-9D58-4DF6-8E8B-FEE90D7BC83C}"/>
              </a:ext>
            </a:extLst>
          </p:cNvPr>
          <p:cNvSpPr/>
          <p:nvPr/>
        </p:nvSpPr>
        <p:spPr>
          <a:xfrm>
            <a:off x="6382292" y="5675092"/>
            <a:ext cx="1537060" cy="394583"/>
          </a:xfrm>
          <a:prstGeom prst="roundRect">
            <a:avLst/>
          </a:prstGeom>
          <a:solidFill>
            <a:srgbClr val="F4F7FC"/>
          </a:solidFill>
          <a:ln w="28575">
            <a:solidFill>
              <a:srgbClr val="184D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저장 및 심사</a:t>
            </a:r>
          </a:p>
        </p:txBody>
      </p:sp>
    </p:spTree>
    <p:extLst>
      <p:ext uri="{BB962C8B-B14F-4D97-AF65-F5344CB8AC3E}">
        <p14:creationId xmlns:p14="http://schemas.microsoft.com/office/powerpoint/2010/main" val="36326064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EF54D0ED-A597-44C9-9CC3-31C895ED6464}"/>
              </a:ext>
            </a:extLst>
          </p:cNvPr>
          <p:cNvSpPr/>
          <p:nvPr/>
        </p:nvSpPr>
        <p:spPr>
          <a:xfrm>
            <a:off x="1830293" y="1389529"/>
            <a:ext cx="8805253" cy="490863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17500" dist="38100" dir="5400000" algn="t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ko-KR" altLang="en-US" sz="2400" b="1">
              <a:solidFill>
                <a:srgbClr val="2574DB"/>
              </a:solidFill>
            </a:endParaRPr>
          </a:p>
        </p:txBody>
      </p:sp>
      <p:sp>
        <p:nvSpPr>
          <p:cNvPr id="5" name="한쪽 모서리가 둥근 사각형 4"/>
          <p:cNvSpPr/>
          <p:nvPr/>
        </p:nvSpPr>
        <p:spPr>
          <a:xfrm flipV="1">
            <a:off x="0" y="0"/>
            <a:ext cx="1425388" cy="1486460"/>
          </a:xfrm>
          <a:prstGeom prst="round1Rect">
            <a:avLst/>
          </a:prstGeom>
          <a:solidFill>
            <a:srgbClr val="2574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304800" y="995082"/>
            <a:ext cx="788894" cy="788894"/>
          </a:xfrm>
          <a:prstGeom prst="roundRect">
            <a:avLst>
              <a:gd name="adj" fmla="val 11033"/>
            </a:avLst>
          </a:prstGeom>
          <a:solidFill>
            <a:schemeClr val="bg1"/>
          </a:solidFill>
          <a:ln>
            <a:noFill/>
          </a:ln>
          <a:effectLst>
            <a:outerShdw blurRad="317500" dist="38100" dir="5400000" algn="t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2400" b="1" dirty="0">
                <a:solidFill>
                  <a:srgbClr val="2574DB"/>
                </a:solidFill>
              </a:rPr>
              <a:t>4</a:t>
            </a:r>
            <a:endParaRPr lang="ko-KR" altLang="en-US" sz="2400" b="1" dirty="0">
              <a:solidFill>
                <a:srgbClr val="2574DB"/>
              </a:solidFill>
            </a:endParaRPr>
          </a:p>
        </p:txBody>
      </p:sp>
      <p:sp>
        <p:nvSpPr>
          <p:cNvPr id="8" name="타원 7"/>
          <p:cNvSpPr/>
          <p:nvPr/>
        </p:nvSpPr>
        <p:spPr>
          <a:xfrm>
            <a:off x="908050" y="908050"/>
            <a:ext cx="215900" cy="215900"/>
          </a:xfrm>
          <a:prstGeom prst="ellipse">
            <a:avLst/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자유형 10"/>
          <p:cNvSpPr>
            <a:spLocks/>
          </p:cNvSpPr>
          <p:nvPr/>
        </p:nvSpPr>
        <p:spPr bwMode="auto">
          <a:xfrm>
            <a:off x="972835" y="980794"/>
            <a:ext cx="86329" cy="75555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10606" y="402869"/>
            <a:ext cx="110318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>
                <a:solidFill>
                  <a:prstClr val="white"/>
                </a:solidFill>
              </a:rPr>
              <a:t>HANASAFE</a:t>
            </a:r>
            <a:endParaRPr lang="ko-KR" altLang="en-US" sz="1400" dirty="0">
              <a:solidFill>
                <a:prstClr val="white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BE4AA2D-4C5A-4BF6-B053-9FC7FF9C46BF}"/>
              </a:ext>
            </a:extLst>
          </p:cNvPr>
          <p:cNvSpPr/>
          <p:nvPr/>
        </p:nvSpPr>
        <p:spPr>
          <a:xfrm>
            <a:off x="1696943" y="176644"/>
            <a:ext cx="7456387" cy="7528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3200" b="1" i="1" kern="0" dirty="0">
                <a:solidFill>
                  <a:srgbClr val="2574DB"/>
                </a:solidFill>
              </a:rPr>
              <a:t>시나리오 </a:t>
            </a:r>
            <a:r>
              <a:rPr lang="en-US" altLang="ko-KR" sz="3200" b="1" i="1" kern="0" dirty="0">
                <a:solidFill>
                  <a:srgbClr val="2574DB"/>
                </a:solidFill>
              </a:rPr>
              <a:t>– </a:t>
            </a:r>
            <a:r>
              <a:rPr lang="ko-KR" altLang="en-US" sz="3200" b="1" i="1" kern="0" dirty="0">
                <a:solidFill>
                  <a:srgbClr val="2574DB"/>
                </a:solidFill>
              </a:rPr>
              <a:t>유저 </a:t>
            </a:r>
            <a:r>
              <a:rPr lang="en-US" altLang="ko-KR" sz="3200" b="1" i="1" kern="0" dirty="0">
                <a:solidFill>
                  <a:srgbClr val="2574DB"/>
                </a:solidFill>
              </a:rPr>
              <a:t>( 2. </a:t>
            </a:r>
            <a:r>
              <a:rPr lang="ko-KR" altLang="en-US" sz="3200" b="1" i="1" kern="0" dirty="0">
                <a:solidFill>
                  <a:srgbClr val="2574DB"/>
                </a:solidFill>
              </a:rPr>
              <a:t>해외송금 보내기</a:t>
            </a:r>
            <a:r>
              <a:rPr lang="en-US" altLang="ko-KR" sz="3200" b="1" i="1" kern="0" dirty="0">
                <a:solidFill>
                  <a:srgbClr val="2574DB"/>
                </a:solidFill>
              </a:rPr>
              <a:t>)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1C31013C-FF46-46FD-8C80-0E91FA0A3C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0294" y="1389529"/>
            <a:ext cx="8805254" cy="577882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2A1F0401-ADF7-4F2E-AA7E-F7179CC02D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0294" y="2229400"/>
            <a:ext cx="1845699" cy="3239071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7A0370E9-7A32-4DE9-8F3F-0E666E388480}"/>
              </a:ext>
            </a:extLst>
          </p:cNvPr>
          <p:cNvSpPr/>
          <p:nvPr/>
        </p:nvSpPr>
        <p:spPr>
          <a:xfrm>
            <a:off x="3937518" y="2248678"/>
            <a:ext cx="6270172" cy="382555"/>
          </a:xfrm>
          <a:prstGeom prst="rect">
            <a:avLst/>
          </a:prstGeom>
          <a:solidFill>
            <a:srgbClr val="C6DB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해외 송금 보내기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DF943468-4387-4108-99B9-BE559A0E16A3}"/>
              </a:ext>
            </a:extLst>
          </p:cNvPr>
          <p:cNvSpPr/>
          <p:nvPr/>
        </p:nvSpPr>
        <p:spPr>
          <a:xfrm>
            <a:off x="3937518" y="2712300"/>
            <a:ext cx="6270172" cy="822548"/>
          </a:xfrm>
          <a:prstGeom prst="rect">
            <a:avLst/>
          </a:prstGeom>
          <a:solidFill>
            <a:srgbClr val="C6DB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>
                <a:solidFill>
                  <a:schemeClr val="tx1"/>
                </a:solidFill>
              </a:rPr>
              <a:t>받는 분 정보 선택하기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0739CE2E-ED60-439B-9418-5EA207C200F7}"/>
              </a:ext>
            </a:extLst>
          </p:cNvPr>
          <p:cNvSpPr/>
          <p:nvPr/>
        </p:nvSpPr>
        <p:spPr>
          <a:xfrm>
            <a:off x="3937518" y="3615915"/>
            <a:ext cx="6270172" cy="1966595"/>
          </a:xfrm>
          <a:prstGeom prst="rect">
            <a:avLst/>
          </a:prstGeom>
          <a:solidFill>
            <a:srgbClr val="C6DB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송금 정보 및 송금 금액</a:t>
            </a:r>
            <a:r>
              <a:rPr lang="en-US" altLang="ko-KR" sz="1200" dirty="0">
                <a:solidFill>
                  <a:schemeClr val="tx1"/>
                </a:solidFill>
              </a:rPr>
              <a:t> </a:t>
            </a:r>
            <a:r>
              <a:rPr lang="ko-KR" altLang="en-US" sz="1200" dirty="0">
                <a:solidFill>
                  <a:schemeClr val="tx1"/>
                </a:solidFill>
              </a:rPr>
              <a:t>입력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계좌 선택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약관 동의</a:t>
            </a: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72CA8EBE-9D58-4DF6-8E8B-FEE90D7BC83C}"/>
              </a:ext>
            </a:extLst>
          </p:cNvPr>
          <p:cNvSpPr/>
          <p:nvPr/>
        </p:nvSpPr>
        <p:spPr>
          <a:xfrm>
            <a:off x="6382292" y="5675092"/>
            <a:ext cx="1537060" cy="394583"/>
          </a:xfrm>
          <a:prstGeom prst="roundRect">
            <a:avLst/>
          </a:prstGeom>
          <a:solidFill>
            <a:srgbClr val="F4F7FC"/>
          </a:solidFill>
          <a:ln w="28575">
            <a:solidFill>
              <a:srgbClr val="184D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해외송금 보내기</a:t>
            </a:r>
          </a:p>
        </p:txBody>
      </p:sp>
    </p:spTree>
    <p:extLst>
      <p:ext uri="{BB962C8B-B14F-4D97-AF65-F5344CB8AC3E}">
        <p14:creationId xmlns:p14="http://schemas.microsoft.com/office/powerpoint/2010/main" val="2853691944"/>
      </p:ext>
    </p:extLst>
  </p:cSld>
  <p:clrMapOvr>
    <a:masterClrMapping/>
  </p:clrMapOvr>
</p:sld>
</file>

<file path=ppt/theme/theme1.xml><?xml version="1.0" encoding="utf-8"?>
<a:theme xmlns:a="http://schemas.openxmlformats.org/drawingml/2006/main" name="7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1">
      <a:majorFont>
        <a:latin typeface="Noto Sans KR Bold"/>
        <a:ea typeface="Noto Sans KR Bold"/>
        <a:cs typeface=""/>
      </a:majorFont>
      <a:minorFont>
        <a:latin typeface="Noto Sans KR Medium"/>
        <a:ea typeface="Noto Sans KR Mediu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513</TotalTime>
  <Words>505</Words>
  <Application>Microsoft Office PowerPoint</Application>
  <PresentationFormat>와이드스크린</PresentationFormat>
  <Paragraphs>173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1" baseType="lpstr">
      <vt:lpstr>Arial</vt:lpstr>
      <vt:lpstr>Wingdings</vt:lpstr>
      <vt:lpstr>Noto Sans KR Medium</vt:lpstr>
      <vt:lpstr>Noto Sans KR Regular</vt:lpstr>
      <vt:lpstr>Noto Sans KR Bold</vt:lpstr>
      <vt:lpstr>7_Office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윤다영</cp:lastModifiedBy>
  <cp:revision>39</cp:revision>
  <dcterms:created xsi:type="dcterms:W3CDTF">2020-05-14T14:56:15Z</dcterms:created>
  <dcterms:modified xsi:type="dcterms:W3CDTF">2020-10-06T07:56:27Z</dcterms:modified>
</cp:coreProperties>
</file>